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Montserrat SemiBold"/>
      <p:regular r:id="rId54"/>
      <p:bold r:id="rId55"/>
      <p:italic r:id="rId56"/>
      <p:boldItalic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Montserrat Medium"/>
      <p:regular r:id="rId70"/>
      <p:bold r:id="rId71"/>
      <p:italic r:id="rId72"/>
      <p:boldItalic r:id="rId73"/>
    </p:embeddedFont>
    <p:embeddedFont>
      <p:font typeface="Helvetica Neue"/>
      <p:regular r:id="rId74"/>
      <p:bold r:id="rId75"/>
      <p:italic r:id="rId76"/>
      <p:boldItalic r:id="rId77"/>
    </p:embeddedFont>
    <p:embeddedFont>
      <p:font typeface="Lexend"/>
      <p:regular r:id="rId78"/>
      <p:bold r:id="rId79"/>
    </p:embeddedFont>
    <p:embeddedFont>
      <p:font typeface="Merriweather"/>
      <p:regular r:id="rId80"/>
      <p:bold r:id="rId81"/>
      <p:italic r:id="rId82"/>
      <p:boldItalic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j4HHgi862hHUbbpW6RIF7IR6VG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F9AD33-034C-4EBF-A497-961F3AD026EA}">
  <a:tblStyle styleId="{C2F9AD33-034C-4EBF-A497-961F3AD026E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EFDBC76-266B-4CAB-AE3C-C0FADE6B3C6A}"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A7A959D-E930-49D0-9388-796C54044986}"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regular.fntdata"/><Relationship Id="rId83" Type="http://schemas.openxmlformats.org/officeDocument/2006/relationships/font" Target="fonts/Merriweather-boldItalic.fntdata"/><Relationship Id="rId42" Type="http://schemas.openxmlformats.org/officeDocument/2006/relationships/slide" Target="slides/slide37.xml"/><Relationship Id="rId86" Type="http://schemas.openxmlformats.org/officeDocument/2006/relationships/font" Target="fonts/OpenSans-italic.fntdata"/><Relationship Id="rId41" Type="http://schemas.openxmlformats.org/officeDocument/2006/relationships/slide" Target="slides/slide36.xml"/><Relationship Id="rId85" Type="http://schemas.openxmlformats.org/officeDocument/2006/relationships/font" Target="fonts/OpenSans-bold.fntdata"/><Relationship Id="rId44" Type="http://schemas.openxmlformats.org/officeDocument/2006/relationships/slide" Target="slides/slide39.xml"/><Relationship Id="rId88" Type="http://customschemas.google.com/relationships/presentationmetadata" Target="metadata"/><Relationship Id="rId43" Type="http://schemas.openxmlformats.org/officeDocument/2006/relationships/slide" Target="slides/slide38.xml"/><Relationship Id="rId87" Type="http://schemas.openxmlformats.org/officeDocument/2006/relationships/font" Target="fonts/OpenSans-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erriweather-regular.fntdata"/><Relationship Id="rId82" Type="http://schemas.openxmlformats.org/officeDocument/2006/relationships/font" Target="fonts/Merriweather-italic.fntdata"/><Relationship Id="rId81"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6.xml"/><Relationship Id="rId75" Type="http://schemas.openxmlformats.org/officeDocument/2006/relationships/font" Target="fonts/HelveticaNeue-bold.fntdata"/><Relationship Id="rId30" Type="http://schemas.openxmlformats.org/officeDocument/2006/relationships/slide" Target="slides/slide25.xml"/><Relationship Id="rId74" Type="http://schemas.openxmlformats.org/officeDocument/2006/relationships/font" Target="fonts/HelveticaNeue-regular.fntdata"/><Relationship Id="rId33" Type="http://schemas.openxmlformats.org/officeDocument/2006/relationships/slide" Target="slides/slide28.xml"/><Relationship Id="rId77" Type="http://schemas.openxmlformats.org/officeDocument/2006/relationships/font" Target="fonts/HelveticaNeue-boldItalic.fntdata"/><Relationship Id="rId32" Type="http://schemas.openxmlformats.org/officeDocument/2006/relationships/slide" Target="slides/slide27.xml"/><Relationship Id="rId76" Type="http://schemas.openxmlformats.org/officeDocument/2006/relationships/font" Target="fonts/HelveticaNeue-italic.fntdata"/><Relationship Id="rId35" Type="http://schemas.openxmlformats.org/officeDocument/2006/relationships/slide" Target="slides/slide30.xml"/><Relationship Id="rId79" Type="http://schemas.openxmlformats.org/officeDocument/2006/relationships/font" Target="fonts/Lexend-bold.fntdata"/><Relationship Id="rId34" Type="http://schemas.openxmlformats.org/officeDocument/2006/relationships/slide" Target="slides/slide29.xml"/><Relationship Id="rId78" Type="http://schemas.openxmlformats.org/officeDocument/2006/relationships/font" Target="fonts/Lexend-regular.fntdata"/><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SemiBold-bold.fntdata"/><Relationship Id="rId10" Type="http://schemas.openxmlformats.org/officeDocument/2006/relationships/slide" Target="slides/slide5.xml"/><Relationship Id="rId54" Type="http://schemas.openxmlformats.org/officeDocument/2006/relationships/font" Target="fonts/MontserratSemiBold-regular.fntdata"/><Relationship Id="rId13" Type="http://schemas.openxmlformats.org/officeDocument/2006/relationships/slide" Target="slides/slide8.xml"/><Relationship Id="rId57" Type="http://schemas.openxmlformats.org/officeDocument/2006/relationships/font" Target="fonts/MontserratSemiBold-boldItalic.fntdata"/><Relationship Id="rId12" Type="http://schemas.openxmlformats.org/officeDocument/2006/relationships/slide" Target="slides/slide7.xml"/><Relationship Id="rId56" Type="http://schemas.openxmlformats.org/officeDocument/2006/relationships/font" Target="fonts/MontserratSemiBold-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a.com/outlook/dmo/eservices/online-food-delivery/platform-to-consumer-delivery/united-stat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fhsa.org/about/reports-publications/older-adults-san-francisco#:~:text=Growing%20Population&amp;text=Nearly%2030%25%20of%20San%20Francisco,2020%3A%2023%2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d488b6a67_3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1ad488b6a67_3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d488b6a67_3_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ad488b6a67_3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d488b6a67_3_4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8" name="Google Shape;308;g1ad488b6a67_3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ad488b6a67_3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ad488b6a67_3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aa3aa3a29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aa3aa3a29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aa3aa3a29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aa3aa3a2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83a809f81a_5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83a809f81a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Clr>
                <a:schemeClr val="dk1"/>
              </a:buClr>
              <a:buSzPts val="1400"/>
              <a:buFont typeface="Times New Roman"/>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48b1969f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848b1969f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US" sz="1200" u="sng">
                <a:solidFill>
                  <a:srgbClr val="1155CC"/>
                </a:solidFill>
                <a:hlinkClick r:id="rId2">
                  <a:extLst>
                    <a:ext uri="{A12FA001-AC4F-418D-AE19-62706E023703}">
                      <ahyp:hlinkClr val="tx"/>
                    </a:ext>
                  </a:extLst>
                </a:hlinkClick>
              </a:rPr>
              <a:t>https://www.statista.com/outlook/dmo/eservices/online-food-delivery/platform-to-consumer-delivery/united-states</a:t>
            </a:r>
            <a:endParaRPr sz="1200">
              <a:solidFill>
                <a:srgbClr val="232323"/>
              </a:solidFill>
            </a:endParaRPr>
          </a:p>
          <a:p>
            <a:pPr indent="0" lvl="0" marL="0" rtl="0" algn="l">
              <a:spcBef>
                <a:spcPts val="24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848b1969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848b1969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https://www.sfhsa.org/about/reports-publications/older-adults-san-francisco#:~:text=Growing%20Population&amp;text=Nearly%2030%25%20of%20San%20Francisco,2020%3A%2023%25</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848b1969f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848b1969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94741ff46c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94741ff46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d488b6a67_3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1ad488b6a67_3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aa8608dc5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aa8608dc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83a809f81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83a809f8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83a809f81a_1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83a809f81a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83a809f81a_1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83a809f81a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ae06fcde8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ae06fcde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300">
                <a:solidFill>
                  <a:srgbClr val="212529"/>
                </a:solidFill>
                <a:highlight>
                  <a:srgbClr val="FFFFFF"/>
                </a:highlight>
                <a:latin typeface="Roboto"/>
                <a:ea typeface="Roboto"/>
                <a:cs typeface="Roboto"/>
                <a:sym typeface="Roboto"/>
              </a:rPr>
              <a:t>When you log into django based website you open the login page so it happens because the view will process the request and it sends again to the login page url and then the response is sent from a server to the browser after that you will enter the credentials in the template and the data sent back to the view to rectify the request and then the data is presented in the model. Model verifies the data provided by the user in the connected database so if the user’s data matches it sends related data such as profile name , image and so on to the views if the data doesn’t match the model passes the negative results to the views. So that’s how django MTV architecture works. </a:t>
            </a:r>
            <a:endParaRPr b="1" sz="1300">
              <a:solidFill>
                <a:srgbClr val="212529"/>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1" lang="en-US" sz="1300">
                <a:solidFill>
                  <a:srgbClr val="212529"/>
                </a:solidFill>
                <a:highlight>
                  <a:srgbClr val="FFFFFF"/>
                </a:highlight>
                <a:latin typeface="Roboto"/>
                <a:ea typeface="Roboto"/>
                <a:cs typeface="Roboto"/>
                <a:sym typeface="Roboto"/>
              </a:rPr>
              <a:t>In this project, we are the admin who is responsible for creating categories, change status once received notification from vendor on admin page notifying delivery partner and updating status so vendor and customer gets notified automatically on their </a:t>
            </a:r>
            <a:r>
              <a:rPr b="1" lang="en-US" sz="1300">
                <a:solidFill>
                  <a:srgbClr val="212529"/>
                </a:solidFill>
                <a:highlight>
                  <a:srgbClr val="FFFFFF"/>
                </a:highlight>
                <a:latin typeface="Roboto"/>
                <a:ea typeface="Roboto"/>
                <a:cs typeface="Roboto"/>
                <a:sym typeface="Roboto"/>
              </a:rPr>
              <a:t>homepage</a:t>
            </a:r>
            <a:r>
              <a:rPr b="1" lang="en-US" sz="1300">
                <a:solidFill>
                  <a:srgbClr val="212529"/>
                </a:solidFill>
                <a:highlight>
                  <a:srgbClr val="FFFFFF"/>
                </a:highlight>
                <a:latin typeface="Roboto"/>
                <a:ea typeface="Roboto"/>
                <a:cs typeface="Roboto"/>
                <a:sym typeface="Roboto"/>
              </a:rPr>
              <a:t>.</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ae06fcde8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ae06fcde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300">
                <a:solidFill>
                  <a:srgbClr val="232629"/>
                </a:solidFill>
              </a:rPr>
              <a:t>Architecture</a:t>
            </a:r>
            <a:r>
              <a:rPr lang="en-US" sz="1300">
                <a:solidFill>
                  <a:srgbClr val="232629"/>
                </a:solidFill>
              </a:rPr>
              <a:t>:</a:t>
            </a:r>
            <a:endParaRPr sz="1300">
              <a:solidFill>
                <a:srgbClr val="232629"/>
              </a:solidFill>
            </a:endParaRPr>
          </a:p>
          <a:p>
            <a:pPr indent="0" lvl="0" marL="0" rtl="0" algn="l">
              <a:lnSpc>
                <a:spcPct val="115000"/>
              </a:lnSpc>
              <a:spcBef>
                <a:spcPts val="0"/>
              </a:spcBef>
              <a:spcAft>
                <a:spcPts val="0"/>
              </a:spcAft>
              <a:buClr>
                <a:schemeClr val="dk1"/>
              </a:buClr>
              <a:buSzPts val="1100"/>
              <a:buFont typeface="Arial"/>
              <a:buNone/>
            </a:pPr>
            <a:r>
              <a:rPr lang="en-US" sz="1300">
                <a:solidFill>
                  <a:srgbClr val="232629"/>
                </a:solidFill>
              </a:rPr>
              <a:t>Django follows Model Template view or MTV architecture.</a:t>
            </a:r>
            <a:endParaRPr sz="1300">
              <a:solidFill>
                <a:srgbClr val="232629"/>
              </a:solidFill>
            </a:endParaRPr>
          </a:p>
          <a:p>
            <a:pPr indent="0" lvl="0" marL="0" rtl="0" algn="l">
              <a:lnSpc>
                <a:spcPct val="115000"/>
              </a:lnSpc>
              <a:spcBef>
                <a:spcPts val="0"/>
              </a:spcBef>
              <a:spcAft>
                <a:spcPts val="0"/>
              </a:spcAft>
              <a:buClr>
                <a:schemeClr val="dk1"/>
              </a:buClr>
              <a:buSzPts val="1100"/>
              <a:buFont typeface="Arial"/>
              <a:buNone/>
            </a:pPr>
            <a:r>
              <a:rPr b="1" lang="en-US" sz="1300">
                <a:solidFill>
                  <a:srgbClr val="232629"/>
                </a:solidFill>
              </a:rPr>
              <a:t>Model</a:t>
            </a:r>
            <a:r>
              <a:rPr lang="en-US" sz="1300">
                <a:solidFill>
                  <a:srgbClr val="232629"/>
                </a:solidFill>
              </a:rPr>
              <a:t>- Logical data structure behind the entire web application</a:t>
            </a:r>
            <a:endParaRPr sz="1300">
              <a:solidFill>
                <a:srgbClr val="232629"/>
              </a:solidFill>
            </a:endParaRPr>
          </a:p>
          <a:p>
            <a:pPr indent="0" lvl="0" marL="0" rtl="0" algn="l">
              <a:lnSpc>
                <a:spcPct val="115000"/>
              </a:lnSpc>
              <a:spcBef>
                <a:spcPts val="0"/>
              </a:spcBef>
              <a:spcAft>
                <a:spcPts val="0"/>
              </a:spcAft>
              <a:buClr>
                <a:schemeClr val="dk1"/>
              </a:buClr>
              <a:buSzPts val="1100"/>
              <a:buFont typeface="Arial"/>
              <a:buNone/>
            </a:pPr>
            <a:r>
              <a:rPr b="1" lang="en-US" sz="1300">
                <a:solidFill>
                  <a:srgbClr val="232629"/>
                </a:solidFill>
              </a:rPr>
              <a:t>Template</a:t>
            </a:r>
            <a:r>
              <a:rPr lang="en-US" sz="1300">
                <a:solidFill>
                  <a:srgbClr val="232629"/>
                </a:solidFill>
              </a:rPr>
              <a:t>- Presentation layer deals with presentation of the data</a:t>
            </a:r>
            <a:endParaRPr sz="1300">
              <a:solidFill>
                <a:srgbClr val="232629"/>
              </a:solidFill>
            </a:endParaRPr>
          </a:p>
          <a:p>
            <a:pPr indent="0" lvl="0" marL="0" rtl="0" algn="l">
              <a:lnSpc>
                <a:spcPct val="115000"/>
              </a:lnSpc>
              <a:spcBef>
                <a:spcPts val="0"/>
              </a:spcBef>
              <a:spcAft>
                <a:spcPts val="0"/>
              </a:spcAft>
              <a:buClr>
                <a:schemeClr val="dk1"/>
              </a:buClr>
              <a:buSzPts val="1100"/>
              <a:buFont typeface="Arial"/>
              <a:buNone/>
            </a:pPr>
            <a:r>
              <a:rPr b="1" lang="en-US" sz="1300">
                <a:solidFill>
                  <a:srgbClr val="232629"/>
                </a:solidFill>
              </a:rPr>
              <a:t>View</a:t>
            </a:r>
            <a:r>
              <a:rPr lang="en-US" sz="1300">
                <a:solidFill>
                  <a:srgbClr val="232629"/>
                </a:solidFill>
              </a:rPr>
              <a:t>- User interface which is what customer sees when to visit a website using url which is represented by HTML css and javascript files</a:t>
            </a:r>
            <a:endParaRPr sz="1300">
              <a:solidFill>
                <a:srgbClr val="232629"/>
              </a:solidFill>
            </a:endParaRPr>
          </a:p>
          <a:p>
            <a:pPr indent="0" lvl="0" marL="0" rtl="0" algn="l">
              <a:lnSpc>
                <a:spcPct val="115000"/>
              </a:lnSpc>
              <a:spcBef>
                <a:spcPts val="0"/>
              </a:spcBef>
              <a:spcAft>
                <a:spcPts val="0"/>
              </a:spcAft>
              <a:buNone/>
            </a:pPr>
            <a:r>
              <a:rPr b="1" lang="en-US" sz="1300">
                <a:solidFill>
                  <a:srgbClr val="212529"/>
                </a:solidFill>
                <a:highlight>
                  <a:srgbClr val="FFFFFF"/>
                </a:highlight>
                <a:latin typeface="Roboto"/>
                <a:ea typeface="Roboto"/>
                <a:cs typeface="Roboto"/>
                <a:sym typeface="Roboto"/>
              </a:rPr>
              <a:t>From the diagram You can see the template is on the client side which is basically HTML CSS and both the model and view are on the server side. So django uses request and response objects to communicate between the client and the server. So if the website receives the request it is transmitted from the browser to the server to manage the view file using a template. So after the sending correct url request the app logic and model initiate the right response to the presented request so after that the detailed response is sent back to you to check the response and transmit it as an http response or the desired user format. So then again it passes to the browser via the templates so to explain this more clearly I will show you a real life example. </a:t>
            </a:r>
            <a:endParaRPr b="1" sz="1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ae06fcde8f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ae06fcde8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ae06fcde8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ae06fcde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ae06fcde8f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ae06fcde8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4a1423d7d_2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b4a1423d7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d488b6a67_3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1ad488b6a67_3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ae06fcde8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ae06fcde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4a1423d7d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b4a1423d7d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3a809f81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83a809f81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83a809f81a_4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83a809f81a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ae06fcde8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ae06fcde8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b4a1423d7d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b4a1423d7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aa7e0831b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aa7e0831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aa7e0831be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aa7e0831b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b4a1423d7d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b4a1423d7d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aa7e0831be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aa7e0831b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d488b6a67_3_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ad488b6a67_3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aa7e0831be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aa7e0831b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b4a1423d7d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b4a1423d7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b4a1423d7d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b4a1423d7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b2443308b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b2443308b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b4a1423d7d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b4a1423d7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b4a1423d7d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b4a1423d7d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b2443308b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b2443308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2443308b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2443308b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b4a1423d7d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b4a1423d7d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d488b6a67_3_2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ad488b6a67_3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d488b6a67_3_3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ad488b6a67_3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ad488b6a67_3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ad488b6a67_3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d488b6a67_3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ad488b6a67_3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8" name="Google Shape;228;g1ad488b6a67_3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b115cd15b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1b115cd15b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g183a809f81a_0_98"/>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 name="Google Shape;82;g183a809f81a_0_98"/>
          <p:cNvGrpSpPr/>
          <p:nvPr/>
        </p:nvGrpSpPr>
        <p:grpSpPr>
          <a:xfrm>
            <a:off x="1107036" y="1588427"/>
            <a:ext cx="994316" cy="61102"/>
            <a:chOff x="4580561" y="2589004"/>
            <a:chExt cx="1064464" cy="25200"/>
          </a:xfrm>
        </p:grpSpPr>
        <p:sp>
          <p:nvSpPr>
            <p:cNvPr id="83" name="Google Shape;83;g183a809f81a_0_98"/>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183a809f81a_0_98"/>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5" name="Google Shape;85;g183a809f81a_0_98"/>
          <p:cNvSpPr txBox="1"/>
          <p:nvPr>
            <p:ph type="title"/>
          </p:nvPr>
        </p:nvSpPr>
        <p:spPr>
          <a:xfrm>
            <a:off x="972600" y="1758200"/>
            <a:ext cx="10251600" cy="713700"/>
          </a:xfrm>
          <a:prstGeom prst="rect">
            <a:avLst/>
          </a:prstGeom>
        </p:spPr>
        <p:txBody>
          <a:bodyPr anchorCtr="0" anchor="ctr" bIns="45700" lIns="91425" spcFirstLastPara="1" rIns="91425" wrap="square" tIns="457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86" name="Google Shape;86;g183a809f81a_0_98"/>
          <p:cNvSpPr txBox="1"/>
          <p:nvPr>
            <p:ph idx="1" type="body"/>
          </p:nvPr>
        </p:nvSpPr>
        <p:spPr>
          <a:xfrm>
            <a:off x="972600" y="2771833"/>
            <a:ext cx="10251600" cy="30147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7" name="Google Shape;87;g183a809f81a_0_98"/>
          <p:cNvSpPr txBox="1"/>
          <p:nvPr>
            <p:ph idx="12" type="sldNum"/>
          </p:nvPr>
        </p:nvSpPr>
        <p:spPr>
          <a:xfrm>
            <a:off x="11381736" y="6333134"/>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5183188" y="987425"/>
            <a:ext cx="6172200" cy="4873625"/>
          </a:xfrm>
          <a:prstGeom prst="rect">
            <a:avLst/>
          </a:prstGeom>
          <a:noFill/>
          <a:ln>
            <a:noFill/>
          </a:ln>
        </p:spPr>
      </p:sp>
      <p:sp>
        <p:nvSpPr>
          <p:cNvPr id="64" name="Google Shape;64;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8.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7.png"/><Relationship Id="rId15" Type="http://schemas.openxmlformats.org/officeDocument/2006/relationships/image" Target="../media/image53.png"/><Relationship Id="rId14" Type="http://schemas.openxmlformats.org/officeDocument/2006/relationships/image" Target="../media/image49.png"/><Relationship Id="rId16" Type="http://schemas.openxmlformats.org/officeDocument/2006/relationships/image" Target="../media/image50.png"/><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image" Target="../media/image35.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sfhsa.org/about/reports-publications/disability-san-francisco" TargetMode="External"/><Relationship Id="rId4" Type="http://schemas.openxmlformats.org/officeDocument/2006/relationships/image" Target="../media/image6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2.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15.jpg"/><Relationship Id="rId6" Type="http://schemas.openxmlformats.org/officeDocument/2006/relationships/image" Target="../media/image6.jp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5.jpg"/><Relationship Id="rId6" Type="http://schemas.openxmlformats.org/officeDocument/2006/relationships/image" Target="../media/image5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66.jpg"/><Relationship Id="rId5" Type="http://schemas.openxmlformats.org/officeDocument/2006/relationships/image" Target="../media/image60.png"/><Relationship Id="rId6"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3.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s://www.youtube.com/watch?v=lCCN_lkl3Xw&amp;t=31s" TargetMode="External"/><Relationship Id="rId4" Type="http://schemas.openxmlformats.org/officeDocument/2006/relationships/hyperlink" Target="https://nullphp.net/assets/posdash-html-admin-templat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mailto:test@gmail.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0" Type="http://schemas.openxmlformats.org/officeDocument/2006/relationships/hyperlink" Target="https://statisticalatlas.com/place/California/San-Francisco/Household-Types" TargetMode="External"/><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docs.djangoproject.com/" TargetMode="External"/><Relationship Id="rId4" Type="http://schemas.openxmlformats.org/officeDocument/2006/relationships/hyperlink" Target="http://www.codewithmosh.com" TargetMode="External"/><Relationship Id="rId9" Type="http://schemas.openxmlformats.org/officeDocument/2006/relationships/hyperlink" Target="https://www.sfhsa.org/about/reports-publications/disability-san-francisco" TargetMode="External"/><Relationship Id="rId5" Type="http://schemas.openxmlformats.org/officeDocument/2006/relationships/hyperlink" Target="https://nullphp.net/assets/posdash-html-admin-template/" TargetMode="External"/><Relationship Id="rId6" Type="http://schemas.openxmlformats.org/officeDocument/2006/relationships/hyperlink" Target="https://www.youtube.com/watch?v=lCCN_lkl3Xw&amp;t=31s" TargetMode="External"/><Relationship Id="rId7" Type="http://schemas.openxmlformats.org/officeDocument/2006/relationships/hyperlink" Target="https://www.statista.com/outlook/dmo/eservices/online-food-delivery/platform-to-consumer-delivery/united-states" TargetMode="External"/><Relationship Id="rId8" Type="http://schemas.openxmlformats.org/officeDocument/2006/relationships/hyperlink" Target="https://www.sfhsa.org/about/reports-publications/older-adults-san-francisco#:~:text=Growing%20Population&amp;text=Nearly%2030%25%20of%20San%20Francisco,2020%3A%2023%25"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3.png"/><Relationship Id="rId13" Type="http://schemas.openxmlformats.org/officeDocument/2006/relationships/image" Target="../media/image18.png"/><Relationship Id="rId12"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5.png"/><Relationship Id="rId15" Type="http://schemas.openxmlformats.org/officeDocument/2006/relationships/image" Target="../media/image19.png"/><Relationship Id="rId14" Type="http://schemas.openxmlformats.org/officeDocument/2006/relationships/image" Target="../media/image11.png"/><Relationship Id="rId16"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9.gif"/><Relationship Id="rId4" Type="http://schemas.openxmlformats.org/officeDocument/2006/relationships/image" Target="../media/image4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95290"/>
          </a:schemeClr>
        </a:solidFill>
      </p:bgPr>
    </p:bg>
    <p:spTree>
      <p:nvGrpSpPr>
        <p:cNvPr id="91" name="Shape 91"/>
        <p:cNvGrpSpPr/>
        <p:nvPr/>
      </p:nvGrpSpPr>
      <p:grpSpPr>
        <a:xfrm>
          <a:off x="0" y="0"/>
          <a:ext cx="0" cy="0"/>
          <a:chOff x="0" y="0"/>
          <a:chExt cx="0" cy="0"/>
        </a:xfrm>
      </p:grpSpPr>
      <p:sp>
        <p:nvSpPr>
          <p:cNvPr id="92" name="Google Shape;92;g1ad488b6a67_3_220"/>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3" name="Google Shape;93;g1ad488b6a67_3_220"/>
          <p:cNvGrpSpPr/>
          <p:nvPr/>
        </p:nvGrpSpPr>
        <p:grpSpPr>
          <a:xfrm>
            <a:off x="-337" y="-1"/>
            <a:ext cx="12191787" cy="6858000"/>
            <a:chOff x="7467600" y="0"/>
            <a:chExt cx="4724400" cy="6858000"/>
          </a:xfrm>
        </p:grpSpPr>
        <p:sp>
          <p:nvSpPr>
            <p:cNvPr id="94" name="Google Shape;94;g1ad488b6a67_3_220"/>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 name="Google Shape;95;g1ad488b6a67_3_220"/>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6" name="Google Shape;96;g1ad488b6a67_3_220"/>
          <p:cNvSpPr/>
          <p:nvPr/>
        </p:nvSpPr>
        <p:spPr>
          <a:xfrm>
            <a:off x="0" y="0"/>
            <a:ext cx="12192002" cy="6858000"/>
          </a:xfrm>
          <a:custGeom>
            <a:rect b="b" l="l" r="r" t="t"/>
            <a:pathLst>
              <a:path extrusionOk="0" h="6858000" w="12192002">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g1ad488b6a67_3_220"/>
          <p:cNvSpPr/>
          <p:nvPr/>
        </p:nvSpPr>
        <p:spPr>
          <a:xfrm>
            <a:off x="457201" y="457197"/>
            <a:ext cx="11277600" cy="5943600"/>
          </a:xfrm>
          <a:prstGeom prst="rect">
            <a:avLst/>
          </a:prstGeom>
          <a:solidFill>
            <a:schemeClr val="lt1">
              <a:alpha val="95290"/>
            </a:schemeClr>
          </a:solidFill>
          <a:ln>
            <a:noFill/>
          </a:ln>
          <a:effectLst>
            <a:outerShdw blurRad="317500" rotWithShape="0" algn="ctr">
              <a:schemeClr val="dk1">
                <a:alpha val="2431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 name="Google Shape;98;g1ad488b6a67_3_220"/>
          <p:cNvSpPr txBox="1"/>
          <p:nvPr>
            <p:ph type="ctrTitle"/>
          </p:nvPr>
        </p:nvSpPr>
        <p:spPr>
          <a:xfrm>
            <a:off x="5936566" y="1686340"/>
            <a:ext cx="5274300" cy="2286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Future Grocery Shopping</a:t>
            </a:r>
            <a:endParaRPr/>
          </a:p>
        </p:txBody>
      </p:sp>
      <p:sp>
        <p:nvSpPr>
          <p:cNvPr id="99" name="Google Shape;99;g1ad488b6a67_3_220"/>
          <p:cNvSpPr txBox="1"/>
          <p:nvPr>
            <p:ph idx="1" type="subTitle"/>
          </p:nvPr>
        </p:nvSpPr>
        <p:spPr>
          <a:xfrm>
            <a:off x="6622362" y="3733802"/>
            <a:ext cx="4495800" cy="9144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3200"/>
              <a:buNone/>
            </a:pPr>
            <a:r>
              <a:rPr b="1" i="0" lang="en-US" sz="3200" u="none" strike="noStrike">
                <a:solidFill>
                  <a:schemeClr val="dk1"/>
                </a:solidFill>
                <a:latin typeface="Helvetica Neue"/>
                <a:ea typeface="Helvetica Neue"/>
                <a:cs typeface="Helvetica Neue"/>
                <a:sym typeface="Helvetica Neue"/>
              </a:rPr>
              <a:t>Dr. Mamoun Samaha</a:t>
            </a:r>
            <a:endParaRPr/>
          </a:p>
          <a:p>
            <a:pPr indent="0" lvl="0" marL="0" rtl="0" algn="l">
              <a:lnSpc>
                <a:spcPct val="90000"/>
              </a:lnSpc>
              <a:spcBef>
                <a:spcPts val="1000"/>
              </a:spcBef>
              <a:spcAft>
                <a:spcPts val="0"/>
              </a:spcAft>
              <a:buClr>
                <a:schemeClr val="dk1"/>
              </a:buClr>
              <a:buSzPts val="3200"/>
              <a:buNone/>
            </a:pPr>
            <a:r>
              <a:t/>
            </a:r>
            <a:endParaRPr sz="3200">
              <a:solidFill>
                <a:schemeClr val="dk1"/>
              </a:solidFill>
            </a:endParaRPr>
          </a:p>
        </p:txBody>
      </p:sp>
      <p:sp>
        <p:nvSpPr>
          <p:cNvPr id="100" name="Google Shape;100;g1ad488b6a67_3_2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1" name="Google Shape;101;g1ad488b6a67_3_220"/>
          <p:cNvPicPr preferRelativeResize="0"/>
          <p:nvPr/>
        </p:nvPicPr>
        <p:blipFill rotWithShape="1">
          <a:blip r:embed="rId3">
            <a:alphaModFix/>
          </a:blip>
          <a:srcRect b="0" l="1320" r="147" t="0"/>
          <a:stretch/>
        </p:blipFill>
        <p:spPr>
          <a:xfrm>
            <a:off x="981074" y="990598"/>
            <a:ext cx="4657726" cy="4876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pic>
        <p:nvPicPr>
          <p:cNvPr descr="Diagram, bubble chart&#10;&#10;Description automatically generated" id="299" name="Google Shape;299;g1ad488b6a67_3_417"/>
          <p:cNvPicPr preferRelativeResize="0"/>
          <p:nvPr/>
        </p:nvPicPr>
        <p:blipFill rotWithShape="1">
          <a:blip r:embed="rId3">
            <a:alphaModFix/>
          </a:blip>
          <a:srcRect b="0" l="0" r="0" t="0"/>
          <a:stretch/>
        </p:blipFill>
        <p:spPr>
          <a:xfrm>
            <a:off x="1117093" y="8317"/>
            <a:ext cx="3924376" cy="3374963"/>
          </a:xfrm>
          <a:prstGeom prst="rect">
            <a:avLst/>
          </a:prstGeom>
          <a:noFill/>
          <a:ln>
            <a:noFill/>
          </a:ln>
        </p:spPr>
      </p:pic>
      <p:pic>
        <p:nvPicPr>
          <p:cNvPr descr="Graphical user interface, text, application, email&#10;&#10;Description automatically generated" id="300" name="Google Shape;300;g1ad488b6a67_3_417"/>
          <p:cNvPicPr preferRelativeResize="0"/>
          <p:nvPr/>
        </p:nvPicPr>
        <p:blipFill rotWithShape="1">
          <a:blip r:embed="rId4">
            <a:alphaModFix/>
          </a:blip>
          <a:srcRect b="0" l="0" r="0" t="0"/>
          <a:stretch/>
        </p:blipFill>
        <p:spPr>
          <a:xfrm>
            <a:off x="91440" y="3383280"/>
            <a:ext cx="5943600" cy="2876251"/>
          </a:xfrm>
          <a:prstGeom prst="rect">
            <a:avLst/>
          </a:prstGeom>
          <a:noFill/>
          <a:ln>
            <a:noFill/>
          </a:ln>
        </p:spPr>
      </p:pic>
      <p:sp>
        <p:nvSpPr>
          <p:cNvPr id="301" name="Google Shape;301;g1ad488b6a67_3_417"/>
          <p:cNvSpPr/>
          <p:nvPr/>
        </p:nvSpPr>
        <p:spPr>
          <a:xfrm>
            <a:off x="6050280" y="0"/>
            <a:ext cx="915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g1ad488b6a67_3_417"/>
          <p:cNvSpPr/>
          <p:nvPr/>
        </p:nvSpPr>
        <p:spPr>
          <a:xfrm>
            <a:off x="0" y="3383280"/>
            <a:ext cx="6126600" cy="915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g1ad488b6a67_3_417"/>
          <p:cNvSpPr/>
          <p:nvPr>
            <p:ph idx="12" type="sldNum"/>
          </p:nvPr>
        </p:nvSpPr>
        <p:spPr>
          <a:xfrm>
            <a:off x="8610600" y="6356350"/>
            <a:ext cx="2743200" cy="365100"/>
          </a:xfrm>
          <a:prstGeom prst="ellipse">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pic>
        <p:nvPicPr>
          <p:cNvPr descr="Chart, radar chart&#10;&#10;Description automatically generated" id="304" name="Google Shape;304;g1ad488b6a67_3_417"/>
          <p:cNvPicPr preferRelativeResize="0"/>
          <p:nvPr>
            <p:ph idx="1" type="body"/>
          </p:nvPr>
        </p:nvPicPr>
        <p:blipFill rotWithShape="1">
          <a:blip r:embed="rId5">
            <a:alphaModFix/>
          </a:blip>
          <a:srcRect b="0" l="0" r="0" t="0"/>
          <a:stretch/>
        </p:blipFill>
        <p:spPr>
          <a:xfrm>
            <a:off x="6308034" y="846817"/>
            <a:ext cx="5426700" cy="5019900"/>
          </a:xfrm>
          <a:prstGeom prst="rect">
            <a:avLst/>
          </a:prstGeom>
          <a:noFill/>
          <a:ln>
            <a:noFill/>
          </a:ln>
        </p:spPr>
      </p:pic>
      <p:sp>
        <p:nvSpPr>
          <p:cNvPr id="305" name="Google Shape;305;g1ad488b6a67_3_417"/>
          <p:cNvSpPr txBox="1"/>
          <p:nvPr/>
        </p:nvSpPr>
        <p:spPr>
          <a:xfrm>
            <a:off x="1191966" y="2965592"/>
            <a:ext cx="3629700" cy="2987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cxnSp>
        <p:nvCxnSpPr>
          <p:cNvPr id="310" name="Google Shape;310;g1ad488b6a67_3_427"/>
          <p:cNvCxnSpPr/>
          <p:nvPr/>
        </p:nvCxnSpPr>
        <p:spPr>
          <a:xfrm>
            <a:off x="0" y="272357"/>
            <a:ext cx="12188700" cy="0"/>
          </a:xfrm>
          <a:prstGeom prst="straightConnector1">
            <a:avLst/>
          </a:prstGeom>
          <a:noFill/>
          <a:ln cap="flat" cmpd="sng" w="50800">
            <a:solidFill>
              <a:srgbClr val="3F3F3F"/>
            </a:solidFill>
            <a:prstDash val="solid"/>
            <a:miter lim="800000"/>
            <a:headEnd len="sm" w="sm" type="none"/>
            <a:tailEnd len="sm" w="sm" type="none"/>
          </a:ln>
        </p:spPr>
      </p:cxnSp>
      <p:sp>
        <p:nvSpPr>
          <p:cNvPr id="311" name="Google Shape;311;g1ad488b6a67_3_427"/>
          <p:cNvSpPr/>
          <p:nvPr/>
        </p:nvSpPr>
        <p:spPr>
          <a:xfrm>
            <a:off x="0" y="368596"/>
            <a:ext cx="12192000" cy="17355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g1ad488b6a67_3_427"/>
          <p:cNvSpPr txBox="1"/>
          <p:nvPr>
            <p:ph type="title"/>
          </p:nvPr>
        </p:nvSpPr>
        <p:spPr>
          <a:xfrm>
            <a:off x="526073" y="489439"/>
            <a:ext cx="11139900" cy="93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sz="3000">
                <a:solidFill>
                  <a:schemeClr val="lt1"/>
                </a:solidFill>
                <a:latin typeface="Calibri"/>
                <a:ea typeface="Calibri"/>
                <a:cs typeface="Calibri"/>
                <a:sym typeface="Calibri"/>
              </a:rPr>
              <a:t>VRIN Test </a:t>
            </a:r>
            <a:r>
              <a:rPr lang="en-US" sz="3000">
                <a:solidFill>
                  <a:schemeClr val="lt1"/>
                </a:solidFill>
                <a:latin typeface="Calibri"/>
                <a:ea typeface="Calibri"/>
                <a:cs typeface="Calibri"/>
                <a:sym typeface="Calibri"/>
              </a:rPr>
              <a:t>– To measure the most impactful factors in this industry.</a:t>
            </a:r>
            <a:endParaRPr sz="3000">
              <a:solidFill>
                <a:schemeClr val="lt1"/>
              </a:solidFill>
              <a:latin typeface="Calibri"/>
              <a:ea typeface="Calibri"/>
              <a:cs typeface="Calibri"/>
              <a:sym typeface="Calibri"/>
            </a:endParaRPr>
          </a:p>
        </p:txBody>
      </p:sp>
      <p:cxnSp>
        <p:nvCxnSpPr>
          <p:cNvPr id="313" name="Google Shape;313;g1ad488b6a67_3_427"/>
          <p:cNvCxnSpPr/>
          <p:nvPr/>
        </p:nvCxnSpPr>
        <p:spPr>
          <a:xfrm>
            <a:off x="4724400" y="1479733"/>
            <a:ext cx="2743200" cy="0"/>
          </a:xfrm>
          <a:prstGeom prst="straightConnector1">
            <a:avLst/>
          </a:prstGeom>
          <a:noFill/>
          <a:ln cap="flat" cmpd="sng" w="19050">
            <a:solidFill>
              <a:schemeClr val="lt1">
                <a:alpha val="74900"/>
              </a:schemeClr>
            </a:solidFill>
            <a:prstDash val="solid"/>
            <a:miter lim="800000"/>
            <a:headEnd len="sm" w="sm" type="none"/>
            <a:tailEnd len="sm" w="sm" type="none"/>
          </a:ln>
        </p:spPr>
      </p:cxnSp>
      <p:cxnSp>
        <p:nvCxnSpPr>
          <p:cNvPr id="314" name="Google Shape;314;g1ad488b6a67_3_427"/>
          <p:cNvCxnSpPr/>
          <p:nvPr/>
        </p:nvCxnSpPr>
        <p:spPr>
          <a:xfrm>
            <a:off x="0" y="2201402"/>
            <a:ext cx="12188700" cy="0"/>
          </a:xfrm>
          <a:prstGeom prst="straightConnector1">
            <a:avLst/>
          </a:prstGeom>
          <a:noFill/>
          <a:ln cap="flat" cmpd="sng" w="50800">
            <a:solidFill>
              <a:srgbClr val="3F3F3F"/>
            </a:solidFill>
            <a:prstDash val="solid"/>
            <a:miter lim="800000"/>
            <a:headEnd len="sm" w="sm" type="none"/>
            <a:tailEnd len="sm" w="sm" type="none"/>
          </a:ln>
        </p:spPr>
      </p:cxnSp>
      <p:sp>
        <p:nvSpPr>
          <p:cNvPr id="315" name="Google Shape;315;g1ad488b6a67_3_427"/>
          <p:cNvSpPr txBox="1"/>
          <p:nvPr>
            <p:ph idx="12" type="sldNum"/>
          </p:nvPr>
        </p:nvSpPr>
        <p:spPr>
          <a:xfrm>
            <a:off x="8610600" y="6522430"/>
            <a:ext cx="2743200" cy="3474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graphicFrame>
        <p:nvGraphicFramePr>
          <p:cNvPr id="316" name="Google Shape;316;g1ad488b6a67_3_427"/>
          <p:cNvGraphicFramePr/>
          <p:nvPr/>
        </p:nvGraphicFramePr>
        <p:xfrm>
          <a:off x="320040" y="2405574"/>
          <a:ext cx="3000000" cy="3000000"/>
        </p:xfrm>
        <a:graphic>
          <a:graphicData uri="http://schemas.openxmlformats.org/drawingml/2006/table">
            <a:tbl>
              <a:tblPr bandRow="1" firstRow="1">
                <a:noFill/>
                <a:tableStyleId>{DEFDBC76-266B-4CAB-AE3C-C0FADE6B3C6A}</a:tableStyleId>
              </a:tblPr>
              <a:tblGrid>
                <a:gridCol w="2702000"/>
                <a:gridCol w="1543875"/>
                <a:gridCol w="1432550"/>
                <a:gridCol w="1403175"/>
                <a:gridCol w="1375325"/>
                <a:gridCol w="2011050"/>
                <a:gridCol w="1028850"/>
              </a:tblGrid>
              <a:tr h="7322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Resource /Capability</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Weightage</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Is it </a:t>
                      </a:r>
                      <a:endParaRPr sz="2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valuable?</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Is it rare?</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Is it non-</a:t>
                      </a:r>
                      <a:endParaRPr sz="2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imitable?</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Is it non- substitutable?</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Points</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Quality of service</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7</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14</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Brand Recognition</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5</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10</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Packaging</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4</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4</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Trained /expert staff</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3</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6</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Delivery time</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8</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32</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Rating</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2</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2</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Latest technology</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1</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1</a:t>
                      </a:r>
                      <a:endParaRPr sz="2000" u="none" cap="none" strike="noStrike">
                        <a:latin typeface="Arial"/>
                        <a:ea typeface="Arial"/>
                        <a:cs typeface="Arial"/>
                        <a:sym typeface="Arial"/>
                      </a:endParaRPr>
                    </a:p>
                  </a:txBody>
                  <a:tcPr marT="0" marB="0" marR="47150" marL="47150"/>
                </a:tc>
              </a:tr>
              <a:tr h="368700">
                <a:tc>
                  <a:txBody>
                    <a:bodyPr/>
                    <a:lstStyle/>
                    <a:p>
                      <a:pPr indent="0" lvl="0" marL="0" marR="0" rtl="0" algn="l">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Differentiation</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6</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No</a:t>
                      </a:r>
                      <a:endParaRPr sz="2000" u="none" cap="none" strike="noStrike">
                        <a:latin typeface="Arial"/>
                        <a:ea typeface="Arial"/>
                        <a:cs typeface="Arial"/>
                        <a:sym typeface="Arial"/>
                      </a:endParaRPr>
                    </a:p>
                  </a:txBody>
                  <a:tcPr marT="0" marB="0" marR="47150" marL="47150"/>
                </a:tc>
                <a:tc>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Yes</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18</a:t>
                      </a:r>
                      <a:endParaRPr sz="2000" u="none" cap="none" strike="noStrike">
                        <a:latin typeface="Arial"/>
                        <a:ea typeface="Arial"/>
                        <a:cs typeface="Arial"/>
                        <a:sym typeface="Arial"/>
                      </a:endParaRPr>
                    </a:p>
                  </a:txBody>
                  <a:tcPr marT="0" marB="0" marR="47150" marL="47150"/>
                </a:tc>
              </a:tr>
              <a:tr h="325050">
                <a:tc gridSpan="5">
                  <a:txBody>
                    <a:bodyPr/>
                    <a:lstStyle/>
                    <a:p>
                      <a:pPr indent="0" lvl="0" marL="0" marR="0" rtl="0" algn="l">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 </a:t>
                      </a:r>
                      <a:endParaRPr sz="2000" u="none" cap="none" strike="noStrike">
                        <a:latin typeface="Arial"/>
                        <a:ea typeface="Arial"/>
                        <a:cs typeface="Arial"/>
                        <a:sym typeface="Arial"/>
                      </a:endParaRPr>
                    </a:p>
                  </a:txBody>
                  <a:tcPr marT="0" marB="0" marR="47150" marL="47150"/>
                </a:tc>
                <a:tc hMerge="1"/>
                <a:tc hMerge="1"/>
                <a:tc hMerge="1"/>
                <a:tc hMerge="1"/>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solidFill>
                            <a:srgbClr val="000000"/>
                          </a:solidFill>
                          <a:latin typeface="Arial"/>
                          <a:ea typeface="Arial"/>
                          <a:cs typeface="Arial"/>
                          <a:sym typeface="Arial"/>
                        </a:rPr>
                        <a:t>Total</a:t>
                      </a:r>
                      <a:endParaRPr sz="2000" u="none" cap="none" strike="noStrike">
                        <a:latin typeface="Arial"/>
                        <a:ea typeface="Arial"/>
                        <a:cs typeface="Arial"/>
                        <a:sym typeface="Arial"/>
                      </a:endParaRPr>
                    </a:p>
                  </a:txBody>
                  <a:tcPr marT="0" marB="0" marR="47150" marL="471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000000"/>
                          </a:solidFill>
                          <a:latin typeface="Arial"/>
                          <a:ea typeface="Arial"/>
                          <a:cs typeface="Arial"/>
                          <a:sym typeface="Arial"/>
                        </a:rPr>
                        <a:t>87</a:t>
                      </a:r>
                      <a:endParaRPr sz="2000" u="none" cap="none" strike="noStrike">
                        <a:latin typeface="Arial"/>
                        <a:ea typeface="Arial"/>
                        <a:cs typeface="Arial"/>
                        <a:sym typeface="Arial"/>
                      </a:endParaRPr>
                    </a:p>
                  </a:txBody>
                  <a:tcPr marT="0" marB="0" marR="47150" marL="471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ad488b6a67_3_437"/>
          <p:cNvSpPr/>
          <p:nvPr/>
        </p:nvSpPr>
        <p:spPr>
          <a:xfrm>
            <a:off x="0" y="0"/>
            <a:ext cx="6053400" cy="3481200"/>
          </a:xfrm>
          <a:prstGeom prst="roundRect">
            <a:avLst>
              <a:gd fmla="val 16667" name="adj"/>
            </a:avLst>
          </a:prstGeom>
          <a:gradFill>
            <a:gsLst>
              <a:gs pos="0">
                <a:srgbClr val="1F3864"/>
              </a:gs>
              <a:gs pos="50000">
                <a:srgbClr val="2F5496"/>
              </a:gs>
              <a:gs pos="100000">
                <a:schemeClr val="accent1"/>
              </a:gs>
            </a:gsLst>
            <a:lin ang="18900044" scaled="0"/>
          </a:gradFill>
          <a:ln>
            <a:noFill/>
          </a:ln>
        </p:spPr>
        <p:txBody>
          <a:bodyPr anchorCtr="1" anchor="ctr" bIns="91400" lIns="914150" spcFirstLastPara="1" rIns="914150" wrap="square" tIns="91400">
            <a:noAutofit/>
          </a:bodyPr>
          <a:lstStyle/>
          <a:p>
            <a:pPr indent="0" lvl="0" marL="0" marR="0" rtl="0" algn="l">
              <a:spcBef>
                <a:spcPts val="0"/>
              </a:spcBef>
              <a:spcAft>
                <a:spcPts val="0"/>
              </a:spcAft>
              <a:buNone/>
            </a:pPr>
            <a:r>
              <a:t/>
            </a:r>
            <a:endParaRPr sz="1799">
              <a:solidFill>
                <a:srgbClr val="FFFFFF"/>
              </a:solidFill>
              <a:latin typeface="Arial"/>
              <a:ea typeface="Arial"/>
              <a:cs typeface="Arial"/>
              <a:sym typeface="Arial"/>
            </a:endParaRPr>
          </a:p>
        </p:txBody>
      </p:sp>
      <p:sp>
        <p:nvSpPr>
          <p:cNvPr id="322" name="Google Shape;322;g1ad488b6a67_3_437"/>
          <p:cNvSpPr/>
          <p:nvPr/>
        </p:nvSpPr>
        <p:spPr>
          <a:xfrm>
            <a:off x="6167989" y="1"/>
            <a:ext cx="6053400" cy="3429000"/>
          </a:xfrm>
          <a:prstGeom prst="roundRect">
            <a:avLst>
              <a:gd fmla="val 16667" name="adj"/>
            </a:avLst>
          </a:prstGeom>
          <a:gradFill>
            <a:gsLst>
              <a:gs pos="0">
                <a:srgbClr val="222A35"/>
              </a:gs>
              <a:gs pos="50000">
                <a:srgbClr val="323F4F"/>
              </a:gs>
              <a:gs pos="100000">
                <a:schemeClr val="dk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23" name="Google Shape;323;g1ad488b6a67_3_437"/>
          <p:cNvSpPr/>
          <p:nvPr/>
        </p:nvSpPr>
        <p:spPr>
          <a:xfrm>
            <a:off x="6167988" y="3797306"/>
            <a:ext cx="6024000" cy="3059400"/>
          </a:xfrm>
          <a:prstGeom prst="roundRect">
            <a:avLst>
              <a:gd fmla="val 16667" name="adj"/>
            </a:avLst>
          </a:prstGeom>
          <a:gradFill>
            <a:gsLst>
              <a:gs pos="0">
                <a:srgbClr val="7F6000"/>
              </a:gs>
              <a:gs pos="50000">
                <a:srgbClr val="BF9000"/>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24" name="Google Shape;324;g1ad488b6a67_3_437"/>
          <p:cNvSpPr/>
          <p:nvPr/>
        </p:nvSpPr>
        <p:spPr>
          <a:xfrm>
            <a:off x="0" y="3806191"/>
            <a:ext cx="6054000" cy="3051900"/>
          </a:xfrm>
          <a:prstGeom prst="roundRect">
            <a:avLst>
              <a:gd fmla="val 16667" name="adj"/>
            </a:avLst>
          </a:prstGeom>
          <a:gradFill>
            <a:gsLst>
              <a:gs pos="0">
                <a:srgbClr val="833C0B"/>
              </a:gs>
              <a:gs pos="50000">
                <a:srgbClr val="C55A11"/>
              </a:gs>
              <a:gs pos="99000">
                <a:schemeClr val="accent2"/>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25" name="Google Shape;325;g1ad488b6a67_3_437"/>
          <p:cNvSpPr/>
          <p:nvPr/>
        </p:nvSpPr>
        <p:spPr>
          <a:xfrm>
            <a:off x="92636" y="653723"/>
            <a:ext cx="5946727" cy="2773357"/>
          </a:xfrm>
          <a:custGeom>
            <a:rect b="b" l="l" r="r" t="t"/>
            <a:pathLst>
              <a:path extrusionOk="0" h="1542897" w="3957888">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26" name="Google Shape;326;g1ad488b6a67_3_437"/>
          <p:cNvSpPr txBox="1"/>
          <p:nvPr/>
        </p:nvSpPr>
        <p:spPr>
          <a:xfrm>
            <a:off x="92636" y="621196"/>
            <a:ext cx="5786700" cy="2553900"/>
          </a:xfrm>
          <a:prstGeom prst="rect">
            <a:avLst/>
          </a:prstGeom>
          <a:noFill/>
          <a:ln>
            <a:noFill/>
          </a:ln>
        </p:spPr>
        <p:txBody>
          <a:bodyPr anchorCtr="0" anchor="ctr" bIns="45700" lIns="91425" spcFirstLastPara="1" rIns="91425" wrap="square" tIns="45700">
            <a:spAutoFit/>
          </a:bodyPr>
          <a:lstStyle/>
          <a:p>
            <a:pPr indent="-342900" lvl="0" marL="342900"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Quickest grocery &amp; medicine delivery service.</a:t>
            </a:r>
            <a:endParaRPr/>
          </a:p>
          <a:p>
            <a:pPr indent="-342900" lvl="0" marL="342900"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User friendly app.</a:t>
            </a:r>
            <a:endParaRPr/>
          </a:p>
          <a:p>
            <a:pPr indent="-342900" lvl="0" marL="342900"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Order from your (customer) trusted place.</a:t>
            </a:r>
            <a:endParaRPr/>
          </a:p>
          <a:p>
            <a:pPr indent="-342900" lvl="0" marL="342900"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Know the exact time of delivery</a:t>
            </a:r>
            <a:endParaRPr/>
          </a:p>
          <a:p>
            <a:pPr indent="-342900" lvl="0" marL="342900"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Change the time of delivery.</a:t>
            </a:r>
            <a:endParaRPr/>
          </a:p>
          <a:p>
            <a:pPr indent="-342900" lvl="0" marL="342900"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Location based store finder</a:t>
            </a:r>
            <a:endParaRPr/>
          </a:p>
          <a:p>
            <a:pPr indent="0" lvl="0" marL="0" marR="0" rtl="0" algn="l">
              <a:spcBef>
                <a:spcPts val="0"/>
              </a:spcBef>
              <a:spcAft>
                <a:spcPts val="0"/>
              </a:spcAft>
              <a:buNone/>
            </a:pPr>
            <a:r>
              <a:t/>
            </a:r>
            <a:endParaRPr sz="1999">
              <a:solidFill>
                <a:srgbClr val="000000"/>
              </a:solidFill>
              <a:latin typeface="Arial"/>
              <a:ea typeface="Arial"/>
              <a:cs typeface="Arial"/>
              <a:sym typeface="Arial"/>
            </a:endParaRPr>
          </a:p>
        </p:txBody>
      </p:sp>
      <p:sp>
        <p:nvSpPr>
          <p:cNvPr id="327" name="Google Shape;327;g1ad488b6a67_3_437"/>
          <p:cNvSpPr txBox="1"/>
          <p:nvPr/>
        </p:nvSpPr>
        <p:spPr>
          <a:xfrm>
            <a:off x="1414308" y="45115"/>
            <a:ext cx="326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99">
                <a:solidFill>
                  <a:srgbClr val="FFFFFF"/>
                </a:solidFill>
                <a:latin typeface="Arial"/>
                <a:ea typeface="Arial"/>
                <a:cs typeface="Arial"/>
                <a:sym typeface="Arial"/>
              </a:rPr>
              <a:t>Strengths</a:t>
            </a:r>
            <a:endParaRPr/>
          </a:p>
        </p:txBody>
      </p:sp>
      <p:sp>
        <p:nvSpPr>
          <p:cNvPr id="328" name="Google Shape;328;g1ad488b6a67_3_437"/>
          <p:cNvSpPr/>
          <p:nvPr/>
        </p:nvSpPr>
        <p:spPr>
          <a:xfrm>
            <a:off x="6314521" y="606466"/>
            <a:ext cx="5907149" cy="2683604"/>
          </a:xfrm>
          <a:custGeom>
            <a:rect b="b" l="l" r="r" t="t"/>
            <a:pathLst>
              <a:path extrusionOk="0" h="1562506" w="3957889">
                <a:moveTo>
                  <a:pt x="0" y="0"/>
                </a:moveTo>
                <a:lnTo>
                  <a:pt x="3957889" y="0"/>
                </a:lnTo>
                <a:lnTo>
                  <a:pt x="3957889" y="1201096"/>
                </a:lnTo>
                <a:cubicBezTo>
                  <a:pt x="3957888" y="1400697"/>
                  <a:pt x="3796079" y="1562506"/>
                  <a:pt x="3596478" y="1562506"/>
                </a:cubicBezTo>
                <a:lnTo>
                  <a:pt x="361411" y="1562506"/>
                </a:lnTo>
                <a:cubicBezTo>
                  <a:pt x="161809" y="1562506"/>
                  <a:pt x="0" y="1400697"/>
                  <a:pt x="0" y="12010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29" name="Google Shape;329;g1ad488b6a67_3_437"/>
          <p:cNvSpPr txBox="1"/>
          <p:nvPr/>
        </p:nvSpPr>
        <p:spPr>
          <a:xfrm>
            <a:off x="6338849" y="702935"/>
            <a:ext cx="5711700" cy="1323000"/>
          </a:xfrm>
          <a:prstGeom prst="rect">
            <a:avLst/>
          </a:prstGeom>
          <a:noFill/>
          <a:ln>
            <a:noFill/>
          </a:ln>
        </p:spPr>
        <p:txBody>
          <a:bodyPr anchorCtr="0" anchor="ctr" bIns="45700" lIns="91425" spcFirstLastPara="1" rIns="91425" wrap="square" tIns="45700">
            <a:spAutoFit/>
          </a:bodyPr>
          <a:lstStyle/>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Delivery charges applicable.</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Order delays due to operational roadblocks</a:t>
            </a:r>
            <a:endParaRPr/>
          </a:p>
          <a:p>
            <a:pPr indent="-285663" lvl="0" marL="285663"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Customer switching cost is low.</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Low brand awareness and marketing.</a:t>
            </a:r>
            <a:endParaRPr/>
          </a:p>
        </p:txBody>
      </p:sp>
      <p:sp>
        <p:nvSpPr>
          <p:cNvPr id="330" name="Google Shape;330;g1ad488b6a67_3_437"/>
          <p:cNvSpPr txBox="1"/>
          <p:nvPr/>
        </p:nvSpPr>
        <p:spPr>
          <a:xfrm>
            <a:off x="7510309" y="61361"/>
            <a:ext cx="326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99">
                <a:solidFill>
                  <a:srgbClr val="FFFFFF"/>
                </a:solidFill>
                <a:latin typeface="Arial"/>
                <a:ea typeface="Arial"/>
                <a:cs typeface="Arial"/>
                <a:sym typeface="Arial"/>
              </a:rPr>
              <a:t>Weaknesses</a:t>
            </a:r>
            <a:endParaRPr/>
          </a:p>
        </p:txBody>
      </p:sp>
      <p:sp>
        <p:nvSpPr>
          <p:cNvPr id="331" name="Google Shape;331;g1ad488b6a67_3_437"/>
          <p:cNvSpPr/>
          <p:nvPr/>
        </p:nvSpPr>
        <p:spPr>
          <a:xfrm>
            <a:off x="0" y="4598598"/>
            <a:ext cx="6095148" cy="2219423"/>
          </a:xfrm>
          <a:custGeom>
            <a:rect b="b" l="l" r="r" t="t"/>
            <a:pathLst>
              <a:path extrusionOk="0" h="1499610" w="3957888">
                <a:moveTo>
                  <a:pt x="0" y="0"/>
                </a:moveTo>
                <a:lnTo>
                  <a:pt x="3957888" y="0"/>
                </a:lnTo>
                <a:lnTo>
                  <a:pt x="3957888" y="1138199"/>
                </a:lnTo>
                <a:cubicBezTo>
                  <a:pt x="3957888" y="1337800"/>
                  <a:pt x="3796079" y="1499609"/>
                  <a:pt x="3596479" y="1499610"/>
                </a:cubicBezTo>
                <a:lnTo>
                  <a:pt x="361410" y="1499610"/>
                </a:lnTo>
                <a:cubicBezTo>
                  <a:pt x="161809" y="1499609"/>
                  <a:pt x="0" y="1337800"/>
                  <a:pt x="0" y="11381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32" name="Google Shape;332;g1ad488b6a67_3_437"/>
          <p:cNvSpPr txBox="1"/>
          <p:nvPr/>
        </p:nvSpPr>
        <p:spPr>
          <a:xfrm>
            <a:off x="109919" y="4624067"/>
            <a:ext cx="5650500" cy="2246100"/>
          </a:xfrm>
          <a:prstGeom prst="rect">
            <a:avLst/>
          </a:prstGeom>
          <a:noFill/>
          <a:ln>
            <a:noFill/>
          </a:ln>
        </p:spPr>
        <p:txBody>
          <a:bodyPr anchorCtr="0" anchor="ctr" bIns="45700" lIns="91425" spcFirstLastPara="1" rIns="91425" wrap="square" tIns="45700">
            <a:spAutoFit/>
          </a:bodyPr>
          <a:lstStyle/>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Pioneer in medicine delivery business</a:t>
            </a:r>
            <a:endParaRPr/>
          </a:p>
          <a:p>
            <a:pPr indent="-285663" lvl="0" marL="285663"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Exponentially growing market for online grocery and medicine.</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Minimal competition in medicine delivery.</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No market leader currently for medical section of our business.</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Positive future scope.</a:t>
            </a:r>
            <a:endParaRPr/>
          </a:p>
        </p:txBody>
      </p:sp>
      <p:sp>
        <p:nvSpPr>
          <p:cNvPr id="333" name="Google Shape;333;g1ad488b6a67_3_437"/>
          <p:cNvSpPr txBox="1"/>
          <p:nvPr/>
        </p:nvSpPr>
        <p:spPr>
          <a:xfrm>
            <a:off x="2252704" y="4103303"/>
            <a:ext cx="326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99">
                <a:solidFill>
                  <a:srgbClr val="FFFFFF"/>
                </a:solidFill>
                <a:latin typeface="Arial"/>
                <a:ea typeface="Arial"/>
                <a:cs typeface="Arial"/>
                <a:sym typeface="Arial"/>
              </a:rPr>
              <a:t>Opportunities</a:t>
            </a:r>
            <a:endParaRPr/>
          </a:p>
        </p:txBody>
      </p:sp>
      <p:sp>
        <p:nvSpPr>
          <p:cNvPr id="334" name="Google Shape;334;g1ad488b6a67_3_437"/>
          <p:cNvSpPr/>
          <p:nvPr/>
        </p:nvSpPr>
        <p:spPr>
          <a:xfrm>
            <a:off x="6167988" y="4598598"/>
            <a:ext cx="6025886" cy="2259931"/>
          </a:xfrm>
          <a:custGeom>
            <a:rect b="b" l="l" r="r" t="t"/>
            <a:pathLst>
              <a:path extrusionOk="0" h="1509136" w="3957889">
                <a:moveTo>
                  <a:pt x="0" y="0"/>
                </a:moveTo>
                <a:lnTo>
                  <a:pt x="3957889" y="0"/>
                </a:lnTo>
                <a:lnTo>
                  <a:pt x="3957889" y="1147725"/>
                </a:lnTo>
                <a:cubicBezTo>
                  <a:pt x="3957888" y="1347326"/>
                  <a:pt x="3796079" y="1509135"/>
                  <a:pt x="3596478" y="1509136"/>
                </a:cubicBezTo>
                <a:lnTo>
                  <a:pt x="361411" y="1509136"/>
                </a:lnTo>
                <a:cubicBezTo>
                  <a:pt x="161809" y="1509135"/>
                  <a:pt x="0" y="1347326"/>
                  <a:pt x="0" y="11477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35" name="Google Shape;335;g1ad488b6a67_3_437"/>
          <p:cNvSpPr txBox="1"/>
          <p:nvPr/>
        </p:nvSpPr>
        <p:spPr>
          <a:xfrm>
            <a:off x="6338849" y="4774059"/>
            <a:ext cx="5304900" cy="1938600"/>
          </a:xfrm>
          <a:prstGeom prst="rect">
            <a:avLst/>
          </a:prstGeom>
          <a:noFill/>
          <a:ln>
            <a:noFill/>
          </a:ln>
        </p:spPr>
        <p:txBody>
          <a:bodyPr anchorCtr="0" anchor="ctr" bIns="45700" lIns="91425" spcFirstLastPara="1" rIns="91425" wrap="square" tIns="45700">
            <a:spAutoFit/>
          </a:bodyPr>
          <a:lstStyle/>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Low customer base currently.</a:t>
            </a:r>
            <a:endParaRPr/>
          </a:p>
          <a:p>
            <a:pPr indent="-285663" lvl="0" marL="285663"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Unstable customer base</a:t>
            </a:r>
            <a:r>
              <a:rPr lang="en-US" sz="1999">
                <a:solidFill>
                  <a:srgbClr val="000000"/>
                </a:solidFill>
                <a:latin typeface="Arial"/>
                <a:ea typeface="Arial"/>
                <a:cs typeface="Arial"/>
                <a:sym typeface="Arial"/>
              </a:rPr>
              <a:t>.</a:t>
            </a:r>
            <a:endParaRPr/>
          </a:p>
          <a:p>
            <a:pPr indent="-285663" lvl="0" marL="285663" marR="0" rtl="0" algn="l">
              <a:spcBef>
                <a:spcPts val="0"/>
              </a:spcBef>
              <a:spcAft>
                <a:spcPts val="0"/>
              </a:spcAft>
              <a:buClr>
                <a:srgbClr val="000000"/>
              </a:buClr>
              <a:buSzPts val="1999"/>
              <a:buFont typeface="Arial"/>
              <a:buChar char="•"/>
            </a:pPr>
            <a:r>
              <a:rPr b="1" lang="en-US" sz="1999">
                <a:solidFill>
                  <a:srgbClr val="000000"/>
                </a:solidFill>
                <a:latin typeface="Arial"/>
                <a:ea typeface="Arial"/>
                <a:cs typeface="Arial"/>
                <a:sym typeface="Arial"/>
              </a:rPr>
              <a:t>Increasing heal consciousness </a:t>
            </a:r>
            <a:r>
              <a:rPr lang="en-US" sz="1999">
                <a:solidFill>
                  <a:srgbClr val="000000"/>
                </a:solidFill>
                <a:latin typeface="Arial"/>
                <a:ea typeface="Arial"/>
                <a:cs typeface="Arial"/>
                <a:sym typeface="Arial"/>
              </a:rPr>
              <a:t>(so people prefer walking).</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Increasing potential competitions.</a:t>
            </a:r>
            <a:endParaRPr/>
          </a:p>
          <a:p>
            <a:pPr indent="-285663" lvl="0" marL="285663" marR="0" rtl="0" algn="l">
              <a:spcBef>
                <a:spcPts val="0"/>
              </a:spcBef>
              <a:spcAft>
                <a:spcPts val="0"/>
              </a:spcAft>
              <a:buClr>
                <a:srgbClr val="000000"/>
              </a:buClr>
              <a:buSzPts val="1999"/>
              <a:buFont typeface="Arial"/>
              <a:buChar char="•"/>
            </a:pPr>
            <a:r>
              <a:rPr lang="en-US" sz="1999">
                <a:solidFill>
                  <a:srgbClr val="000000"/>
                </a:solidFill>
                <a:latin typeface="Arial"/>
                <a:ea typeface="Arial"/>
                <a:cs typeface="Arial"/>
                <a:sym typeface="Arial"/>
              </a:rPr>
              <a:t>Laws and government regulations.</a:t>
            </a:r>
            <a:endParaRPr/>
          </a:p>
        </p:txBody>
      </p:sp>
      <p:sp>
        <p:nvSpPr>
          <p:cNvPr id="336" name="Google Shape;336;g1ad488b6a67_3_437"/>
          <p:cNvSpPr txBox="1"/>
          <p:nvPr/>
        </p:nvSpPr>
        <p:spPr>
          <a:xfrm>
            <a:off x="6338849" y="4103303"/>
            <a:ext cx="326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99">
                <a:solidFill>
                  <a:srgbClr val="FFFFFF"/>
                </a:solidFill>
                <a:latin typeface="Arial"/>
                <a:ea typeface="Arial"/>
                <a:cs typeface="Arial"/>
                <a:sym typeface="Arial"/>
              </a:rPr>
              <a:t>Threats</a:t>
            </a:r>
            <a:endParaRPr/>
          </a:p>
        </p:txBody>
      </p:sp>
      <p:grpSp>
        <p:nvGrpSpPr>
          <p:cNvPr id="337" name="Google Shape;337;g1ad488b6a67_3_437"/>
          <p:cNvGrpSpPr/>
          <p:nvPr/>
        </p:nvGrpSpPr>
        <p:grpSpPr>
          <a:xfrm>
            <a:off x="4878714" y="2555057"/>
            <a:ext cx="2363291" cy="2363291"/>
            <a:chOff x="3389437" y="2730853"/>
            <a:chExt cx="2364000" cy="2364000"/>
          </a:xfrm>
        </p:grpSpPr>
        <p:sp>
          <p:nvSpPr>
            <p:cNvPr id="338" name="Google Shape;338;g1ad488b6a67_3_437"/>
            <p:cNvSpPr/>
            <p:nvPr/>
          </p:nvSpPr>
          <p:spPr>
            <a:xfrm>
              <a:off x="3389437" y="2730853"/>
              <a:ext cx="2364000" cy="2364000"/>
            </a:xfrm>
            <a:prstGeom prst="ellipse">
              <a:avLst/>
            </a:prstGeom>
            <a:gradFill>
              <a:gsLst>
                <a:gs pos="0">
                  <a:srgbClr val="000000"/>
                </a:gs>
                <a:gs pos="9000">
                  <a:srgbClr val="000000"/>
                </a:gs>
                <a:gs pos="43800">
                  <a:srgbClr val="FFFFFF"/>
                </a:gs>
                <a:gs pos="60000">
                  <a:srgbClr val="FFFFFF"/>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339" name="Google Shape;339;g1ad488b6a67_3_437"/>
            <p:cNvGrpSpPr/>
            <p:nvPr/>
          </p:nvGrpSpPr>
          <p:grpSpPr>
            <a:xfrm>
              <a:off x="3582476" y="2923892"/>
              <a:ext cx="1977794" cy="1977794"/>
              <a:chOff x="6019800" y="3276599"/>
              <a:chExt cx="533400" cy="533400"/>
            </a:xfrm>
          </p:grpSpPr>
          <p:sp>
            <p:nvSpPr>
              <p:cNvPr id="340" name="Google Shape;340;g1ad488b6a67_3_437"/>
              <p:cNvSpPr/>
              <p:nvPr/>
            </p:nvSpPr>
            <p:spPr>
              <a:xfrm>
                <a:off x="6019800" y="3276599"/>
                <a:ext cx="533400" cy="533400"/>
              </a:xfrm>
              <a:prstGeom prst="ellipse">
                <a:avLst/>
              </a:prstGeom>
              <a:gradFill>
                <a:gsLst>
                  <a:gs pos="0">
                    <a:srgbClr val="222A35"/>
                  </a:gs>
                  <a:gs pos="35000">
                    <a:srgbClr val="222A35"/>
                  </a:gs>
                  <a:gs pos="70000">
                    <a:srgbClr val="323F4F"/>
                  </a:gs>
                  <a:gs pos="100000">
                    <a:schemeClr val="dk2"/>
                  </a:gs>
                </a:gsLst>
                <a:lin ang="5400012" scaled="0"/>
              </a:gradFill>
              <a:ln cap="flat" cmpd="sng" w="127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341" name="Google Shape;341;g1ad488b6a67_3_437"/>
              <p:cNvSpPr/>
              <p:nvPr/>
            </p:nvSpPr>
            <p:spPr>
              <a:xfrm>
                <a:off x="6032368" y="3296068"/>
                <a:ext cx="508200" cy="447000"/>
              </a:xfrm>
              <a:prstGeom prst="ellipse">
                <a:avLst/>
              </a:prstGeom>
              <a:gradFill>
                <a:gsLst>
                  <a:gs pos="0">
                    <a:srgbClr val="FFFFFF"/>
                  </a:gs>
                  <a:gs pos="100000">
                    <a:srgbClr val="FFFF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342" name="Google Shape;342;g1ad488b6a67_3_437"/>
            <p:cNvSpPr/>
            <p:nvPr/>
          </p:nvSpPr>
          <p:spPr>
            <a:xfrm>
              <a:off x="3792620" y="3466416"/>
              <a:ext cx="1557600" cy="861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199">
                  <a:solidFill>
                    <a:srgbClr val="FFFFFF"/>
                  </a:solidFill>
                  <a:latin typeface="Arial"/>
                  <a:ea typeface="Arial"/>
                  <a:cs typeface="Arial"/>
                  <a:sym typeface="Arial"/>
                </a:rPr>
                <a:t>SSWOT</a:t>
              </a:r>
              <a:endParaRPr/>
            </a:p>
            <a:p>
              <a:pPr indent="0" lvl="0" marL="0" marR="0" rtl="0" algn="ctr">
                <a:spcBef>
                  <a:spcPts val="0"/>
                </a:spcBef>
                <a:spcAft>
                  <a:spcPts val="0"/>
                </a:spcAft>
                <a:buNone/>
              </a:pPr>
              <a:r>
                <a:rPr b="1" lang="en-US" sz="1799">
                  <a:solidFill>
                    <a:srgbClr val="FFFFFF"/>
                  </a:solidFill>
                  <a:latin typeface="Arial"/>
                  <a:ea typeface="Arial"/>
                  <a:cs typeface="Arial"/>
                  <a:sym typeface="Arial"/>
                </a:rPr>
                <a:t>Analysis</a:t>
              </a:r>
              <a:endParaRPr b="1" sz="3199">
                <a:solidFill>
                  <a:srgbClr val="FFFFFF"/>
                </a:solidFill>
                <a:latin typeface="Arial"/>
                <a:ea typeface="Arial"/>
                <a:cs typeface="Arial"/>
                <a:sym typeface="Arial"/>
              </a:endParaRPr>
            </a:p>
          </p:txBody>
        </p:sp>
      </p:grpSp>
      <p:sp>
        <p:nvSpPr>
          <p:cNvPr id="343" name="Google Shape;343;g1ad488b6a67_3_437"/>
          <p:cNvSpPr txBox="1"/>
          <p:nvPr>
            <p:ph idx="12" type="sldNum"/>
          </p:nvPr>
        </p:nvSpPr>
        <p:spPr>
          <a:xfrm>
            <a:off x="8610600" y="6522430"/>
            <a:ext cx="2743200" cy="3474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sp>
        <p:nvSpPr>
          <p:cNvPr id="344" name="Google Shape;344;g1ad488b6a67_3_437"/>
          <p:cNvSpPr txBox="1"/>
          <p:nvPr/>
        </p:nvSpPr>
        <p:spPr>
          <a:xfrm>
            <a:off x="4993712" y="3033650"/>
            <a:ext cx="2133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latin typeface="Calibri"/>
                <a:ea typeface="Calibri"/>
                <a:cs typeface="Calibri"/>
                <a:sym typeface="Calibri"/>
              </a:rPr>
              <a:t>SWOT Analysis</a:t>
            </a:r>
            <a:endParaRPr b="1" sz="36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aa3aa3a293_0_40"/>
          <p:cNvSpPr txBox="1"/>
          <p:nvPr>
            <p:ph type="title"/>
          </p:nvPr>
        </p:nvSpPr>
        <p:spPr>
          <a:xfrm>
            <a:off x="100100" y="72925"/>
            <a:ext cx="11810400" cy="13257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None/>
            </a:pPr>
            <a:r>
              <a:rPr b="1" lang="en-US" sz="4500">
                <a:solidFill>
                  <a:srgbClr val="FF9900"/>
                </a:solidFill>
                <a:latin typeface="Merriweather"/>
                <a:ea typeface="Merriweather"/>
                <a:cs typeface="Merriweather"/>
                <a:sym typeface="Merriweather"/>
              </a:rPr>
              <a:t>COVID-19 Propelled Online Grocery Delivery</a:t>
            </a:r>
            <a:endParaRPr b="1" sz="4700">
              <a:solidFill>
                <a:schemeClr val="lt1"/>
              </a:solidFill>
              <a:latin typeface="Merriweather"/>
              <a:ea typeface="Merriweather"/>
              <a:cs typeface="Merriweather"/>
              <a:sym typeface="Merriweather"/>
            </a:endParaRPr>
          </a:p>
        </p:txBody>
      </p:sp>
      <p:sp>
        <p:nvSpPr>
          <p:cNvPr id="350" name="Google Shape;350;g1aa3aa3a293_0_40"/>
          <p:cNvSpPr txBox="1"/>
          <p:nvPr/>
        </p:nvSpPr>
        <p:spPr>
          <a:xfrm>
            <a:off x="158550" y="934175"/>
            <a:ext cx="1187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A1A1A"/>
                </a:solidFill>
                <a:latin typeface="Montserrat"/>
                <a:ea typeface="Montserrat"/>
                <a:cs typeface="Montserrat"/>
                <a:sym typeface="Montserrat"/>
              </a:rPr>
              <a:t>The</a:t>
            </a:r>
            <a:r>
              <a:rPr lang="en-US" sz="1800">
                <a:solidFill>
                  <a:srgbClr val="1A1A1A"/>
                </a:solidFill>
                <a:latin typeface="Montserrat"/>
                <a:ea typeface="Montserrat"/>
                <a:cs typeface="Montserrat"/>
                <a:sym typeface="Montserrat"/>
              </a:rPr>
              <a:t> online grocery delivery market saw steady growth in adoption during the 2010s, which was amplified by the COVID-19 pandemic’s strict lockdowns.</a:t>
            </a:r>
            <a:endParaRPr sz="1600">
              <a:latin typeface="Montserrat"/>
              <a:ea typeface="Montserrat"/>
              <a:cs typeface="Montserrat"/>
              <a:sym typeface="Montserrat"/>
            </a:endParaRPr>
          </a:p>
        </p:txBody>
      </p:sp>
      <p:sp>
        <p:nvSpPr>
          <p:cNvPr id="351" name="Google Shape;351;g1aa3aa3a293_0_40"/>
          <p:cNvSpPr txBox="1"/>
          <p:nvPr/>
        </p:nvSpPr>
        <p:spPr>
          <a:xfrm>
            <a:off x="8946525" y="6527500"/>
            <a:ext cx="3270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300">
                <a:solidFill>
                  <a:schemeClr val="accent2"/>
                </a:solidFill>
                <a:latin typeface="Montserrat"/>
                <a:ea typeface="Montserrat"/>
                <a:cs typeface="Montserrat"/>
                <a:sym typeface="Montserrat"/>
              </a:rPr>
              <a:t>Kyiv Edwards</a:t>
            </a:r>
            <a:endParaRPr b="1" sz="1300">
              <a:solidFill>
                <a:schemeClr val="accent2"/>
              </a:solidFill>
              <a:latin typeface="Montserrat"/>
              <a:ea typeface="Montserrat"/>
              <a:cs typeface="Montserrat"/>
              <a:sym typeface="Montserrat"/>
            </a:endParaRPr>
          </a:p>
        </p:txBody>
      </p:sp>
      <p:pic>
        <p:nvPicPr>
          <p:cNvPr id="352" name="Google Shape;352;g1aa3aa3a293_0_40"/>
          <p:cNvPicPr preferRelativeResize="0"/>
          <p:nvPr/>
        </p:nvPicPr>
        <p:blipFill>
          <a:blip r:embed="rId3">
            <a:alphaModFix/>
          </a:blip>
          <a:stretch>
            <a:fillRect/>
          </a:stretch>
        </p:blipFill>
        <p:spPr>
          <a:xfrm>
            <a:off x="6626427" y="1654637"/>
            <a:ext cx="5105549" cy="4616849"/>
          </a:xfrm>
          <a:prstGeom prst="rect">
            <a:avLst/>
          </a:prstGeom>
          <a:noFill/>
          <a:ln>
            <a:noFill/>
          </a:ln>
        </p:spPr>
      </p:pic>
      <p:sp>
        <p:nvSpPr>
          <p:cNvPr id="353" name="Google Shape;353;g1aa3aa3a293_0_40"/>
          <p:cNvSpPr/>
          <p:nvPr/>
        </p:nvSpPr>
        <p:spPr>
          <a:xfrm>
            <a:off x="386725" y="1931425"/>
            <a:ext cx="5809500" cy="825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Lato"/>
                <a:ea typeface="Lato"/>
                <a:cs typeface="Lato"/>
                <a:sym typeface="Lato"/>
              </a:rPr>
              <a:t>2020 lockdowns saw a </a:t>
            </a:r>
            <a:r>
              <a:rPr b="1" lang="en-US">
                <a:solidFill>
                  <a:schemeClr val="dk1"/>
                </a:solidFill>
                <a:latin typeface="Lato"/>
                <a:ea typeface="Lato"/>
                <a:cs typeface="Lato"/>
                <a:sym typeface="Lato"/>
              </a:rPr>
              <a:t>53% annualized growth</a:t>
            </a:r>
            <a:endParaRPr>
              <a:solidFill>
                <a:schemeClr val="dk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a:t>
            </a:r>
            <a:r>
              <a:rPr b="1" lang="en-US">
                <a:solidFill>
                  <a:schemeClr val="dk1"/>
                </a:solidFill>
                <a:latin typeface="Lato"/>
                <a:ea typeface="Lato"/>
                <a:cs typeface="Lato"/>
                <a:sym typeface="Lato"/>
              </a:rPr>
              <a:t>rate </a:t>
            </a:r>
            <a:r>
              <a:rPr lang="en-US">
                <a:solidFill>
                  <a:schemeClr val="dk1"/>
                </a:solidFill>
                <a:latin typeface="Lato"/>
                <a:ea typeface="Lato"/>
                <a:cs typeface="Lato"/>
                <a:sym typeface="Lato"/>
              </a:rPr>
              <a:t>within the online grocery delivery market</a:t>
            </a:r>
            <a:endParaRPr>
              <a:latin typeface="Lato"/>
              <a:ea typeface="Lato"/>
              <a:cs typeface="Lato"/>
              <a:sym typeface="Lato"/>
            </a:endParaRPr>
          </a:p>
        </p:txBody>
      </p:sp>
      <p:sp>
        <p:nvSpPr>
          <p:cNvPr id="354" name="Google Shape;354;g1aa3aa3a293_0_40"/>
          <p:cNvSpPr/>
          <p:nvPr/>
        </p:nvSpPr>
        <p:spPr>
          <a:xfrm>
            <a:off x="386725" y="2921125"/>
            <a:ext cx="5809500" cy="8250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Consumers have grown accustomed to the </a:t>
            </a:r>
            <a:r>
              <a:rPr b="1" lang="en-US">
                <a:latin typeface="Lato"/>
                <a:ea typeface="Lato"/>
                <a:cs typeface="Lato"/>
                <a:sym typeface="Lato"/>
              </a:rPr>
              <a:t>convenience</a:t>
            </a:r>
            <a:r>
              <a:rPr lang="en-US">
                <a:latin typeface="Lato"/>
                <a:ea typeface="Lato"/>
                <a:cs typeface="Lato"/>
                <a:sym typeface="Lato"/>
              </a:rPr>
              <a:t> </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and </a:t>
            </a:r>
            <a:r>
              <a:rPr b="1" lang="en-US">
                <a:latin typeface="Lato"/>
                <a:ea typeface="Lato"/>
                <a:cs typeface="Lato"/>
                <a:sym typeface="Lato"/>
              </a:rPr>
              <a:t>reduced stress</a:t>
            </a:r>
            <a:r>
              <a:rPr lang="en-US">
                <a:latin typeface="Lato"/>
                <a:ea typeface="Lato"/>
                <a:cs typeface="Lato"/>
                <a:sym typeface="Lato"/>
              </a:rPr>
              <a:t> of grocery delivery</a:t>
            </a:r>
            <a:r>
              <a:rPr lang="en-US">
                <a:latin typeface="Lato"/>
                <a:ea typeface="Lato"/>
                <a:cs typeface="Lato"/>
                <a:sym typeface="Lato"/>
              </a:rPr>
              <a:t> </a:t>
            </a:r>
            <a:endParaRPr>
              <a:latin typeface="Lato"/>
              <a:ea typeface="Lato"/>
              <a:cs typeface="Lato"/>
              <a:sym typeface="Lato"/>
            </a:endParaRPr>
          </a:p>
        </p:txBody>
      </p:sp>
      <p:sp>
        <p:nvSpPr>
          <p:cNvPr id="355" name="Google Shape;355;g1aa3aa3a293_0_40"/>
          <p:cNvSpPr/>
          <p:nvPr/>
        </p:nvSpPr>
        <p:spPr>
          <a:xfrm>
            <a:off x="386725" y="4000525"/>
            <a:ext cx="5809500" cy="8250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Store owners are eager to </a:t>
            </a:r>
            <a:r>
              <a:rPr b="1" lang="en-US">
                <a:latin typeface="Lato"/>
                <a:ea typeface="Lato"/>
                <a:cs typeface="Lato"/>
                <a:sym typeface="Lato"/>
              </a:rPr>
              <a:t>diversify their consumer base</a:t>
            </a:r>
            <a:endParaRPr b="1">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en-US">
                <a:latin typeface="Lato"/>
                <a:ea typeface="Lato"/>
                <a:cs typeface="Lato"/>
                <a:sym typeface="Lato"/>
              </a:rPr>
              <a:t> and keep their business technology up-to-date</a:t>
            </a:r>
            <a:endParaRPr>
              <a:latin typeface="Lato"/>
              <a:ea typeface="Lato"/>
              <a:cs typeface="Lato"/>
              <a:sym typeface="Lato"/>
            </a:endParaRPr>
          </a:p>
        </p:txBody>
      </p:sp>
      <p:sp>
        <p:nvSpPr>
          <p:cNvPr id="356" name="Google Shape;356;g1aa3aa3a293_0_40"/>
          <p:cNvSpPr/>
          <p:nvPr/>
        </p:nvSpPr>
        <p:spPr>
          <a:xfrm>
            <a:off x="386725" y="5067325"/>
            <a:ext cx="5809500" cy="825000"/>
          </a:xfrm>
          <a:prstGeom prst="roundRect">
            <a:avLst>
              <a:gd fmla="val 16667"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Lato"/>
                <a:ea typeface="Lato"/>
                <a:cs typeface="Lato"/>
                <a:sym typeface="Lato"/>
              </a:rPr>
              <a:t>The global grocery delivery market is expected to grow</a:t>
            </a:r>
            <a:endParaRPr>
              <a:solidFill>
                <a:schemeClr val="dk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en-US">
                <a:solidFill>
                  <a:schemeClr val="dk1"/>
                </a:solidFill>
                <a:latin typeface="Lato"/>
                <a:ea typeface="Lato"/>
                <a:cs typeface="Lato"/>
                <a:sym typeface="Lato"/>
              </a:rPr>
              <a:t> at a </a:t>
            </a:r>
            <a:r>
              <a:rPr b="1" lang="en-US">
                <a:solidFill>
                  <a:schemeClr val="dk1"/>
                </a:solidFill>
                <a:latin typeface="Lato"/>
                <a:ea typeface="Lato"/>
                <a:cs typeface="Lato"/>
                <a:sym typeface="Lato"/>
              </a:rPr>
              <a:t>CAGR of 25.3%</a:t>
            </a:r>
            <a:r>
              <a:rPr lang="en-US">
                <a:solidFill>
                  <a:schemeClr val="dk1"/>
                </a:solidFill>
                <a:latin typeface="Lato"/>
                <a:ea typeface="Lato"/>
                <a:cs typeface="Lato"/>
                <a:sym typeface="Lato"/>
              </a:rPr>
              <a:t> over the next 8 years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1aa3aa3a293_0_2"/>
          <p:cNvPicPr preferRelativeResize="0"/>
          <p:nvPr/>
        </p:nvPicPr>
        <p:blipFill rotWithShape="1">
          <a:blip r:embed="rId3">
            <a:alphaModFix/>
          </a:blip>
          <a:srcRect b="20208" l="7380" r="6995" t="21147"/>
          <a:stretch/>
        </p:blipFill>
        <p:spPr>
          <a:xfrm>
            <a:off x="10295938" y="4071636"/>
            <a:ext cx="928174" cy="357601"/>
          </a:xfrm>
          <a:prstGeom prst="rect">
            <a:avLst/>
          </a:prstGeom>
          <a:noFill/>
          <a:ln>
            <a:noFill/>
          </a:ln>
        </p:spPr>
      </p:pic>
      <p:sp>
        <p:nvSpPr>
          <p:cNvPr id="362" name="Google Shape;362;g1aa3aa3a293_0_2"/>
          <p:cNvSpPr txBox="1"/>
          <p:nvPr>
            <p:ph type="title"/>
          </p:nvPr>
        </p:nvSpPr>
        <p:spPr>
          <a:xfrm>
            <a:off x="100100" y="72925"/>
            <a:ext cx="10515600" cy="1325700"/>
          </a:xfrm>
          <a:prstGeom prst="rect">
            <a:avLst/>
          </a:prstGeom>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US" sz="4500">
                <a:solidFill>
                  <a:srgbClr val="FF9900"/>
                </a:solidFill>
                <a:latin typeface="Merriweather"/>
                <a:ea typeface="Merriweather"/>
                <a:cs typeface="Merriweather"/>
                <a:sym typeface="Merriweather"/>
              </a:rPr>
              <a:t>Forging a competitive advantage</a:t>
            </a:r>
            <a:endParaRPr b="1" sz="4700">
              <a:solidFill>
                <a:schemeClr val="lt1"/>
              </a:solidFill>
              <a:latin typeface="Merriweather"/>
              <a:ea typeface="Merriweather"/>
              <a:cs typeface="Merriweather"/>
              <a:sym typeface="Merriweather"/>
            </a:endParaRPr>
          </a:p>
        </p:txBody>
      </p:sp>
      <p:sp>
        <p:nvSpPr>
          <p:cNvPr id="363" name="Google Shape;363;g1aa3aa3a293_0_2"/>
          <p:cNvSpPr txBox="1"/>
          <p:nvPr/>
        </p:nvSpPr>
        <p:spPr>
          <a:xfrm>
            <a:off x="158550" y="1032200"/>
            <a:ext cx="1206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A1A1A"/>
                </a:solidFill>
                <a:latin typeface="Montserrat Medium"/>
                <a:ea typeface="Montserrat Medium"/>
                <a:cs typeface="Montserrat Medium"/>
                <a:sym typeface="Montserrat Medium"/>
              </a:rPr>
              <a:t>We analyzed the market’s business models to discover untapped opportunity for penetration.</a:t>
            </a:r>
            <a:endParaRPr sz="1600">
              <a:latin typeface="Montserrat Medium"/>
              <a:ea typeface="Montserrat Medium"/>
              <a:cs typeface="Montserrat Medium"/>
              <a:sym typeface="Montserrat Medium"/>
            </a:endParaRPr>
          </a:p>
        </p:txBody>
      </p:sp>
      <p:pic>
        <p:nvPicPr>
          <p:cNvPr id="364" name="Google Shape;364;g1aa3aa3a293_0_2"/>
          <p:cNvPicPr preferRelativeResize="0"/>
          <p:nvPr/>
        </p:nvPicPr>
        <p:blipFill rotWithShape="1">
          <a:blip r:embed="rId4">
            <a:alphaModFix/>
          </a:blip>
          <a:srcRect b="13966" l="0" r="0" t="13966"/>
          <a:stretch/>
        </p:blipFill>
        <p:spPr>
          <a:xfrm>
            <a:off x="10017700" y="1793731"/>
            <a:ext cx="1311002" cy="413894"/>
          </a:xfrm>
          <a:prstGeom prst="rect">
            <a:avLst/>
          </a:prstGeom>
          <a:noFill/>
          <a:ln>
            <a:noFill/>
          </a:ln>
        </p:spPr>
      </p:pic>
      <p:cxnSp>
        <p:nvCxnSpPr>
          <p:cNvPr id="365" name="Google Shape;365;g1aa3aa3a293_0_2"/>
          <p:cNvCxnSpPr/>
          <p:nvPr/>
        </p:nvCxnSpPr>
        <p:spPr>
          <a:xfrm flipH="1" rot="10800000">
            <a:off x="0" y="2539413"/>
            <a:ext cx="11997900" cy="28500"/>
          </a:xfrm>
          <a:prstGeom prst="straightConnector1">
            <a:avLst/>
          </a:prstGeom>
          <a:noFill/>
          <a:ln cap="flat" cmpd="sng" w="9525">
            <a:solidFill>
              <a:srgbClr val="CCCCCC"/>
            </a:solidFill>
            <a:prstDash val="dot"/>
            <a:round/>
            <a:headEnd len="med" w="med" type="none"/>
            <a:tailEnd len="med" w="med" type="none"/>
          </a:ln>
        </p:spPr>
      </p:cxnSp>
      <p:cxnSp>
        <p:nvCxnSpPr>
          <p:cNvPr id="366" name="Google Shape;366;g1aa3aa3a293_0_2"/>
          <p:cNvCxnSpPr/>
          <p:nvPr/>
        </p:nvCxnSpPr>
        <p:spPr>
          <a:xfrm>
            <a:off x="-83050" y="4619725"/>
            <a:ext cx="11912100" cy="4500"/>
          </a:xfrm>
          <a:prstGeom prst="straightConnector1">
            <a:avLst/>
          </a:prstGeom>
          <a:noFill/>
          <a:ln cap="flat" cmpd="sng" w="9525">
            <a:solidFill>
              <a:schemeClr val="accent3"/>
            </a:solidFill>
            <a:prstDash val="dot"/>
            <a:round/>
            <a:headEnd len="med" w="med" type="none"/>
            <a:tailEnd len="med" w="med" type="none"/>
          </a:ln>
        </p:spPr>
      </p:cxnSp>
      <p:sp>
        <p:nvSpPr>
          <p:cNvPr id="367" name="Google Shape;367;g1aa3aa3a293_0_2"/>
          <p:cNvSpPr txBox="1"/>
          <p:nvPr/>
        </p:nvSpPr>
        <p:spPr>
          <a:xfrm>
            <a:off x="9278425" y="5014600"/>
            <a:ext cx="2823900" cy="38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00">
              <a:latin typeface="Lato"/>
              <a:ea typeface="Lato"/>
              <a:cs typeface="Lato"/>
              <a:sym typeface="Lato"/>
            </a:endParaRPr>
          </a:p>
        </p:txBody>
      </p:sp>
      <p:sp>
        <p:nvSpPr>
          <p:cNvPr id="368" name="Google Shape;368;g1aa3aa3a293_0_2"/>
          <p:cNvSpPr txBox="1"/>
          <p:nvPr/>
        </p:nvSpPr>
        <p:spPr>
          <a:xfrm rot="315">
            <a:off x="307900" y="3832650"/>
            <a:ext cx="32709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200">
                <a:latin typeface="Lato"/>
                <a:ea typeface="Lato"/>
                <a:cs typeface="Lato"/>
                <a:sym typeface="Lato"/>
              </a:rPr>
              <a:t>Online platforms offering same-day delivery from their fulfilment centers</a:t>
            </a:r>
            <a:endParaRPr b="1" sz="1100"/>
          </a:p>
        </p:txBody>
      </p:sp>
      <p:sp>
        <p:nvSpPr>
          <p:cNvPr id="369" name="Google Shape;369;g1aa3aa3a293_0_2"/>
          <p:cNvSpPr txBox="1"/>
          <p:nvPr/>
        </p:nvSpPr>
        <p:spPr>
          <a:xfrm rot="273">
            <a:off x="250100" y="1909988"/>
            <a:ext cx="37713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Lato"/>
                <a:ea typeface="Lato"/>
                <a:cs typeface="Lato"/>
                <a:sym typeface="Lato"/>
              </a:rPr>
              <a:t>Marketplace connecting stores and consumers with independently contracted </a:t>
            </a:r>
            <a:r>
              <a:rPr b="1" lang="en-US" sz="1200">
                <a:solidFill>
                  <a:schemeClr val="dk1"/>
                </a:solidFill>
                <a:latin typeface="Lato"/>
                <a:ea typeface="Lato"/>
                <a:cs typeface="Lato"/>
                <a:sym typeface="Lato"/>
              </a:rPr>
              <a:t>delivery persons </a:t>
            </a:r>
            <a:endParaRPr b="1" sz="1200">
              <a:latin typeface="Lato"/>
              <a:ea typeface="Lato"/>
              <a:cs typeface="Lato"/>
              <a:sym typeface="Lato"/>
            </a:endParaRPr>
          </a:p>
        </p:txBody>
      </p:sp>
      <p:sp>
        <p:nvSpPr>
          <p:cNvPr id="370" name="Google Shape;370;g1aa3aa3a293_0_2"/>
          <p:cNvSpPr txBox="1"/>
          <p:nvPr/>
        </p:nvSpPr>
        <p:spPr>
          <a:xfrm rot="315">
            <a:off x="384100" y="4896475"/>
            <a:ext cx="3270900" cy="61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200">
                <a:latin typeface="Lato"/>
                <a:ea typeface="Lato"/>
                <a:cs typeface="Lato"/>
                <a:sym typeface="Lato"/>
              </a:rPr>
              <a:t>Grocery stores offering in-store and curbside pickup through their websites (larger stores) or through email requests (smaller stores)</a:t>
            </a:r>
            <a:endParaRPr b="1" sz="1100"/>
          </a:p>
          <a:p>
            <a:pPr indent="0" lvl="0" marL="0" rtl="0" algn="l">
              <a:spcBef>
                <a:spcPts val="0"/>
              </a:spcBef>
              <a:spcAft>
                <a:spcPts val="0"/>
              </a:spcAft>
              <a:buNone/>
            </a:pPr>
            <a:r>
              <a:t/>
            </a:r>
            <a:endParaRPr b="1" sz="1100"/>
          </a:p>
        </p:txBody>
      </p:sp>
      <p:pic>
        <p:nvPicPr>
          <p:cNvPr id="371" name="Google Shape;371;g1aa3aa3a293_0_2"/>
          <p:cNvPicPr preferRelativeResize="0"/>
          <p:nvPr/>
        </p:nvPicPr>
        <p:blipFill>
          <a:blip r:embed="rId5">
            <a:alphaModFix/>
          </a:blip>
          <a:stretch>
            <a:fillRect/>
          </a:stretch>
        </p:blipFill>
        <p:spPr>
          <a:xfrm>
            <a:off x="10917656" y="5060303"/>
            <a:ext cx="635592" cy="434800"/>
          </a:xfrm>
          <a:prstGeom prst="rect">
            <a:avLst/>
          </a:prstGeom>
          <a:noFill/>
          <a:ln>
            <a:noFill/>
          </a:ln>
        </p:spPr>
      </p:pic>
      <p:pic>
        <p:nvPicPr>
          <p:cNvPr id="372" name="Google Shape;372;g1aa3aa3a293_0_2"/>
          <p:cNvPicPr preferRelativeResize="0"/>
          <p:nvPr/>
        </p:nvPicPr>
        <p:blipFill>
          <a:blip r:embed="rId6">
            <a:alphaModFix/>
          </a:blip>
          <a:stretch>
            <a:fillRect/>
          </a:stretch>
        </p:blipFill>
        <p:spPr>
          <a:xfrm>
            <a:off x="4163177" y="1747725"/>
            <a:ext cx="4920424" cy="693288"/>
          </a:xfrm>
          <a:prstGeom prst="rect">
            <a:avLst/>
          </a:prstGeom>
          <a:noFill/>
          <a:ln>
            <a:noFill/>
          </a:ln>
        </p:spPr>
      </p:pic>
      <p:sp>
        <p:nvSpPr>
          <p:cNvPr id="373" name="Google Shape;373;g1aa3aa3a293_0_2"/>
          <p:cNvSpPr txBox="1"/>
          <p:nvPr/>
        </p:nvSpPr>
        <p:spPr>
          <a:xfrm rot="315">
            <a:off x="307900" y="2859875"/>
            <a:ext cx="3270900" cy="5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200">
                <a:latin typeface="Lato"/>
                <a:ea typeface="Lato"/>
                <a:cs typeface="Lato"/>
                <a:sym typeface="Lato"/>
              </a:rPr>
              <a:t>Big Box retailers utilizing economies of scale to provide same-day delivery to customers</a:t>
            </a:r>
            <a:endParaRPr b="1" sz="1200">
              <a:latin typeface="Lato"/>
              <a:ea typeface="Lato"/>
              <a:cs typeface="Lato"/>
              <a:sym typeface="Lato"/>
            </a:endParaRPr>
          </a:p>
          <a:p>
            <a:pPr indent="0" lvl="0" marL="0" marR="0" rtl="0" algn="l">
              <a:lnSpc>
                <a:spcPct val="100000"/>
              </a:lnSpc>
              <a:spcBef>
                <a:spcPts val="0"/>
              </a:spcBef>
              <a:spcAft>
                <a:spcPts val="0"/>
              </a:spcAft>
              <a:buNone/>
            </a:pPr>
            <a:r>
              <a:t/>
            </a:r>
            <a:endParaRPr b="1" sz="1200">
              <a:latin typeface="Lato"/>
              <a:ea typeface="Lato"/>
              <a:cs typeface="Lato"/>
              <a:sym typeface="Lato"/>
            </a:endParaRPr>
          </a:p>
        </p:txBody>
      </p:sp>
      <p:pic>
        <p:nvPicPr>
          <p:cNvPr id="374" name="Google Shape;374;g1aa3aa3a293_0_2"/>
          <p:cNvPicPr preferRelativeResize="0"/>
          <p:nvPr/>
        </p:nvPicPr>
        <p:blipFill>
          <a:blip r:embed="rId7">
            <a:alphaModFix/>
          </a:blip>
          <a:stretch>
            <a:fillRect/>
          </a:stretch>
        </p:blipFill>
        <p:spPr>
          <a:xfrm>
            <a:off x="10738200" y="2091349"/>
            <a:ext cx="1128549" cy="374289"/>
          </a:xfrm>
          <a:prstGeom prst="rect">
            <a:avLst/>
          </a:prstGeom>
          <a:noFill/>
          <a:ln>
            <a:noFill/>
          </a:ln>
        </p:spPr>
      </p:pic>
      <p:sp>
        <p:nvSpPr>
          <p:cNvPr id="375" name="Google Shape;375;g1aa3aa3a293_0_2"/>
          <p:cNvSpPr/>
          <p:nvPr/>
        </p:nvSpPr>
        <p:spPr>
          <a:xfrm>
            <a:off x="0" y="1637097"/>
            <a:ext cx="1114500" cy="21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solidFill>
                  <a:schemeClr val="lt1"/>
                </a:solidFill>
                <a:latin typeface="Lexend"/>
                <a:ea typeface="Lexend"/>
                <a:cs typeface="Lexend"/>
                <a:sym typeface="Lexend"/>
              </a:rPr>
              <a:t>MODEL 1</a:t>
            </a:r>
            <a:endParaRPr b="1" sz="1100">
              <a:solidFill>
                <a:schemeClr val="lt1"/>
              </a:solidFill>
              <a:latin typeface="Lexend"/>
              <a:ea typeface="Lexend"/>
              <a:cs typeface="Lexend"/>
              <a:sym typeface="Lexend"/>
            </a:endParaRPr>
          </a:p>
        </p:txBody>
      </p:sp>
      <p:sp>
        <p:nvSpPr>
          <p:cNvPr id="376" name="Google Shape;376;g1aa3aa3a293_0_2"/>
          <p:cNvSpPr/>
          <p:nvPr/>
        </p:nvSpPr>
        <p:spPr>
          <a:xfrm>
            <a:off x="0" y="2565859"/>
            <a:ext cx="1114500" cy="21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solidFill>
                  <a:schemeClr val="lt1"/>
                </a:solidFill>
                <a:latin typeface="Lexend"/>
                <a:ea typeface="Lexend"/>
                <a:cs typeface="Lexend"/>
                <a:sym typeface="Lexend"/>
              </a:rPr>
              <a:t>MODEL 2</a:t>
            </a:r>
            <a:endParaRPr b="1" sz="1100">
              <a:solidFill>
                <a:schemeClr val="lt1"/>
              </a:solidFill>
              <a:latin typeface="Lexend"/>
              <a:ea typeface="Lexend"/>
              <a:cs typeface="Lexend"/>
              <a:sym typeface="Lexend"/>
            </a:endParaRPr>
          </a:p>
        </p:txBody>
      </p:sp>
      <p:cxnSp>
        <p:nvCxnSpPr>
          <p:cNvPr id="377" name="Google Shape;377;g1aa3aa3a293_0_2"/>
          <p:cNvCxnSpPr/>
          <p:nvPr/>
        </p:nvCxnSpPr>
        <p:spPr>
          <a:xfrm>
            <a:off x="42900" y="3557975"/>
            <a:ext cx="11912100" cy="4500"/>
          </a:xfrm>
          <a:prstGeom prst="straightConnector1">
            <a:avLst/>
          </a:prstGeom>
          <a:noFill/>
          <a:ln cap="flat" cmpd="sng" w="9525">
            <a:solidFill>
              <a:srgbClr val="CCCCCC"/>
            </a:solidFill>
            <a:prstDash val="dot"/>
            <a:round/>
            <a:headEnd len="med" w="med" type="none"/>
            <a:tailEnd len="med" w="med" type="none"/>
          </a:ln>
        </p:spPr>
      </p:cxnSp>
      <p:sp>
        <p:nvSpPr>
          <p:cNvPr id="378" name="Google Shape;378;g1aa3aa3a293_0_2"/>
          <p:cNvSpPr/>
          <p:nvPr/>
        </p:nvSpPr>
        <p:spPr>
          <a:xfrm>
            <a:off x="0" y="3557984"/>
            <a:ext cx="1114500" cy="21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solidFill>
                  <a:schemeClr val="lt1"/>
                </a:solidFill>
                <a:latin typeface="Lexend"/>
                <a:ea typeface="Lexend"/>
                <a:cs typeface="Lexend"/>
                <a:sym typeface="Lexend"/>
              </a:rPr>
              <a:t>MODEL 3</a:t>
            </a:r>
            <a:endParaRPr b="1" sz="1100">
              <a:solidFill>
                <a:schemeClr val="lt1"/>
              </a:solidFill>
              <a:latin typeface="Lexend"/>
              <a:ea typeface="Lexend"/>
              <a:cs typeface="Lexend"/>
              <a:sym typeface="Lexend"/>
            </a:endParaRPr>
          </a:p>
        </p:txBody>
      </p:sp>
      <p:pic>
        <p:nvPicPr>
          <p:cNvPr id="379" name="Google Shape;379;g1aa3aa3a293_0_2"/>
          <p:cNvPicPr preferRelativeResize="0"/>
          <p:nvPr/>
        </p:nvPicPr>
        <p:blipFill rotWithShape="1">
          <a:blip r:embed="rId8">
            <a:alphaModFix/>
          </a:blip>
          <a:srcRect b="0" l="14582" r="12758" t="0"/>
          <a:stretch/>
        </p:blipFill>
        <p:spPr>
          <a:xfrm>
            <a:off x="11328702" y="3896400"/>
            <a:ext cx="751023" cy="541800"/>
          </a:xfrm>
          <a:prstGeom prst="rect">
            <a:avLst/>
          </a:prstGeom>
          <a:noFill/>
          <a:ln>
            <a:noFill/>
          </a:ln>
        </p:spPr>
      </p:pic>
      <p:pic>
        <p:nvPicPr>
          <p:cNvPr id="380" name="Google Shape;380;g1aa3aa3a293_0_2"/>
          <p:cNvPicPr preferRelativeResize="0"/>
          <p:nvPr/>
        </p:nvPicPr>
        <p:blipFill>
          <a:blip r:embed="rId9">
            <a:alphaModFix/>
          </a:blip>
          <a:stretch>
            <a:fillRect/>
          </a:stretch>
        </p:blipFill>
        <p:spPr>
          <a:xfrm>
            <a:off x="10059650" y="3789948"/>
            <a:ext cx="1311002" cy="311352"/>
          </a:xfrm>
          <a:prstGeom prst="rect">
            <a:avLst/>
          </a:prstGeom>
          <a:noFill/>
          <a:ln>
            <a:noFill/>
          </a:ln>
        </p:spPr>
      </p:pic>
      <p:pic>
        <p:nvPicPr>
          <p:cNvPr id="381" name="Google Shape;381;g1aa3aa3a293_0_2"/>
          <p:cNvPicPr preferRelativeResize="0"/>
          <p:nvPr/>
        </p:nvPicPr>
        <p:blipFill>
          <a:blip r:embed="rId10">
            <a:alphaModFix/>
          </a:blip>
          <a:stretch>
            <a:fillRect/>
          </a:stretch>
        </p:blipFill>
        <p:spPr>
          <a:xfrm>
            <a:off x="11090725" y="2916611"/>
            <a:ext cx="1011599" cy="569016"/>
          </a:xfrm>
          <a:prstGeom prst="rect">
            <a:avLst/>
          </a:prstGeom>
          <a:noFill/>
          <a:ln>
            <a:noFill/>
          </a:ln>
        </p:spPr>
      </p:pic>
      <p:pic>
        <p:nvPicPr>
          <p:cNvPr id="382" name="Google Shape;382;g1aa3aa3a293_0_2"/>
          <p:cNvPicPr preferRelativeResize="0"/>
          <p:nvPr/>
        </p:nvPicPr>
        <p:blipFill>
          <a:blip r:embed="rId11">
            <a:alphaModFix/>
          </a:blip>
          <a:stretch>
            <a:fillRect/>
          </a:stretch>
        </p:blipFill>
        <p:spPr>
          <a:xfrm>
            <a:off x="10017702" y="2816073"/>
            <a:ext cx="1310999" cy="467666"/>
          </a:xfrm>
          <a:prstGeom prst="rect">
            <a:avLst/>
          </a:prstGeom>
          <a:noFill/>
          <a:ln>
            <a:noFill/>
          </a:ln>
        </p:spPr>
      </p:pic>
      <p:pic>
        <p:nvPicPr>
          <p:cNvPr id="383" name="Google Shape;383;g1aa3aa3a293_0_2"/>
          <p:cNvPicPr preferRelativeResize="0"/>
          <p:nvPr/>
        </p:nvPicPr>
        <p:blipFill>
          <a:blip r:embed="rId12">
            <a:alphaModFix/>
          </a:blip>
          <a:stretch>
            <a:fillRect/>
          </a:stretch>
        </p:blipFill>
        <p:spPr>
          <a:xfrm>
            <a:off x="4239338" y="2802900"/>
            <a:ext cx="5132204" cy="672500"/>
          </a:xfrm>
          <a:prstGeom prst="rect">
            <a:avLst/>
          </a:prstGeom>
          <a:noFill/>
          <a:ln>
            <a:noFill/>
          </a:ln>
        </p:spPr>
      </p:pic>
      <p:pic>
        <p:nvPicPr>
          <p:cNvPr id="384" name="Google Shape;384;g1aa3aa3a293_0_2"/>
          <p:cNvPicPr preferRelativeResize="0"/>
          <p:nvPr/>
        </p:nvPicPr>
        <p:blipFill>
          <a:blip r:embed="rId13">
            <a:alphaModFix/>
          </a:blip>
          <a:stretch>
            <a:fillRect/>
          </a:stretch>
        </p:blipFill>
        <p:spPr>
          <a:xfrm>
            <a:off x="4334625" y="3832500"/>
            <a:ext cx="5094033" cy="737425"/>
          </a:xfrm>
          <a:prstGeom prst="rect">
            <a:avLst/>
          </a:prstGeom>
          <a:noFill/>
          <a:ln>
            <a:noFill/>
          </a:ln>
        </p:spPr>
      </p:pic>
      <p:pic>
        <p:nvPicPr>
          <p:cNvPr id="385" name="Google Shape;385;g1aa3aa3a293_0_2"/>
          <p:cNvPicPr preferRelativeResize="0"/>
          <p:nvPr/>
        </p:nvPicPr>
        <p:blipFill>
          <a:blip r:embed="rId14">
            <a:alphaModFix/>
          </a:blip>
          <a:stretch>
            <a:fillRect/>
          </a:stretch>
        </p:blipFill>
        <p:spPr>
          <a:xfrm>
            <a:off x="4239375" y="4803475"/>
            <a:ext cx="3771300" cy="791600"/>
          </a:xfrm>
          <a:prstGeom prst="rect">
            <a:avLst/>
          </a:prstGeom>
          <a:noFill/>
          <a:ln>
            <a:noFill/>
          </a:ln>
        </p:spPr>
      </p:pic>
      <p:sp>
        <p:nvSpPr>
          <p:cNvPr id="386" name="Google Shape;386;g1aa3aa3a293_0_2"/>
          <p:cNvSpPr/>
          <p:nvPr/>
        </p:nvSpPr>
        <p:spPr>
          <a:xfrm>
            <a:off x="0" y="4637197"/>
            <a:ext cx="1114500" cy="21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100">
                <a:solidFill>
                  <a:schemeClr val="lt1"/>
                </a:solidFill>
                <a:latin typeface="Lexend"/>
                <a:ea typeface="Lexend"/>
                <a:cs typeface="Lexend"/>
                <a:sym typeface="Lexend"/>
              </a:rPr>
              <a:t>MODEL 4</a:t>
            </a:r>
            <a:endParaRPr b="1" sz="1100">
              <a:solidFill>
                <a:schemeClr val="lt1"/>
              </a:solidFill>
              <a:latin typeface="Lexend"/>
              <a:ea typeface="Lexend"/>
              <a:cs typeface="Lexend"/>
              <a:sym typeface="Lexend"/>
            </a:endParaRPr>
          </a:p>
        </p:txBody>
      </p:sp>
      <p:pic>
        <p:nvPicPr>
          <p:cNvPr id="387" name="Google Shape;387;g1aa3aa3a293_0_2"/>
          <p:cNvPicPr preferRelativeResize="0"/>
          <p:nvPr/>
        </p:nvPicPr>
        <p:blipFill>
          <a:blip r:embed="rId15">
            <a:alphaModFix/>
          </a:blip>
          <a:stretch>
            <a:fillRect/>
          </a:stretch>
        </p:blipFill>
        <p:spPr>
          <a:xfrm>
            <a:off x="10342900" y="4741158"/>
            <a:ext cx="1461949" cy="268405"/>
          </a:xfrm>
          <a:prstGeom prst="rect">
            <a:avLst/>
          </a:prstGeom>
          <a:noFill/>
          <a:ln>
            <a:noFill/>
          </a:ln>
        </p:spPr>
      </p:pic>
      <p:pic>
        <p:nvPicPr>
          <p:cNvPr id="388" name="Google Shape;388;g1aa3aa3a293_0_2"/>
          <p:cNvPicPr preferRelativeResize="0"/>
          <p:nvPr/>
        </p:nvPicPr>
        <p:blipFill>
          <a:blip r:embed="rId16">
            <a:alphaModFix/>
          </a:blip>
          <a:stretch>
            <a:fillRect/>
          </a:stretch>
        </p:blipFill>
        <p:spPr>
          <a:xfrm>
            <a:off x="10305676" y="5006802"/>
            <a:ext cx="451497" cy="541800"/>
          </a:xfrm>
          <a:prstGeom prst="rect">
            <a:avLst/>
          </a:prstGeom>
          <a:noFill/>
          <a:ln>
            <a:noFill/>
          </a:ln>
        </p:spPr>
      </p:pic>
      <p:sp>
        <p:nvSpPr>
          <p:cNvPr id="389" name="Google Shape;389;g1aa3aa3a293_0_2"/>
          <p:cNvSpPr/>
          <p:nvPr/>
        </p:nvSpPr>
        <p:spPr>
          <a:xfrm>
            <a:off x="-27600" y="5752753"/>
            <a:ext cx="12247200" cy="851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u="sng">
                <a:solidFill>
                  <a:schemeClr val="lt1"/>
                </a:solidFill>
                <a:latin typeface="Roboto"/>
                <a:ea typeface="Roboto"/>
                <a:cs typeface="Roboto"/>
                <a:sym typeface="Roboto"/>
              </a:rPr>
              <a:t>OPPORTUNITY</a:t>
            </a:r>
            <a:endParaRPr b="1" sz="1900" u="sng">
              <a:solidFill>
                <a:schemeClr val="lt1"/>
              </a:solidFill>
              <a:latin typeface="Roboto"/>
              <a:ea typeface="Roboto"/>
              <a:cs typeface="Roboto"/>
              <a:sym typeface="Roboto"/>
            </a:endParaRPr>
          </a:p>
          <a:p>
            <a:pPr indent="0" lvl="0" marL="0" rtl="0" algn="ctr">
              <a:spcBef>
                <a:spcPts val="0"/>
              </a:spcBef>
              <a:spcAft>
                <a:spcPts val="0"/>
              </a:spcAft>
              <a:buNone/>
            </a:pPr>
            <a:r>
              <a:rPr b="1" lang="en-US" sz="2100">
                <a:solidFill>
                  <a:schemeClr val="lt1"/>
                </a:solidFill>
                <a:latin typeface="Lexend"/>
                <a:ea typeface="Lexend"/>
                <a:cs typeface="Lexend"/>
                <a:sym typeface="Lexend"/>
              </a:rPr>
              <a:t> </a:t>
            </a:r>
            <a:r>
              <a:rPr lang="en-US" sz="1600">
                <a:solidFill>
                  <a:schemeClr val="lt1"/>
                </a:solidFill>
                <a:latin typeface="Lexend"/>
                <a:ea typeface="Lexend"/>
                <a:cs typeface="Lexend"/>
                <a:sym typeface="Lexend"/>
              </a:rPr>
              <a:t>Provide a delivery service for consumers looking to collect orders from multiple stores, utilizing existing in-store and/or curbside pickup capability.</a:t>
            </a:r>
            <a:endParaRPr sz="1600">
              <a:solidFill>
                <a:schemeClr val="lt1"/>
              </a:solidFill>
              <a:latin typeface="Lexend"/>
              <a:ea typeface="Lexend"/>
              <a:cs typeface="Lexend"/>
              <a:sym typeface="Lexend"/>
            </a:endParaRPr>
          </a:p>
        </p:txBody>
      </p:sp>
      <p:sp>
        <p:nvSpPr>
          <p:cNvPr id="390" name="Google Shape;390;g1aa3aa3a293_0_2"/>
          <p:cNvSpPr txBox="1"/>
          <p:nvPr/>
        </p:nvSpPr>
        <p:spPr>
          <a:xfrm>
            <a:off x="8961225" y="6530300"/>
            <a:ext cx="3270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300">
                <a:solidFill>
                  <a:schemeClr val="accent2"/>
                </a:solidFill>
                <a:latin typeface="Montserrat"/>
                <a:ea typeface="Montserrat"/>
                <a:cs typeface="Montserrat"/>
                <a:sym typeface="Montserrat"/>
              </a:rPr>
              <a:t>Kyiv Edwards</a:t>
            </a:r>
            <a:endParaRPr b="1" sz="1300">
              <a:solidFill>
                <a:schemeClr val="accent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83a809f81a_5_24"/>
          <p:cNvSpPr txBox="1"/>
          <p:nvPr>
            <p:ph type="title"/>
          </p:nvPr>
        </p:nvSpPr>
        <p:spPr>
          <a:xfrm>
            <a:off x="100100" y="0"/>
            <a:ext cx="11970300" cy="1209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FF9900"/>
                </a:solidFill>
                <a:latin typeface="Merriweather"/>
                <a:ea typeface="Merriweather"/>
                <a:cs typeface="Merriweather"/>
                <a:sym typeface="Merriweather"/>
              </a:rPr>
              <a:t>Focus on efficient and quality service</a:t>
            </a:r>
            <a:endParaRPr b="1">
              <a:solidFill>
                <a:srgbClr val="FF9900"/>
              </a:solidFill>
              <a:latin typeface="Merriweather"/>
              <a:ea typeface="Merriweather"/>
              <a:cs typeface="Merriweather"/>
              <a:sym typeface="Merriweather"/>
            </a:endParaRPr>
          </a:p>
        </p:txBody>
      </p:sp>
      <p:graphicFrame>
        <p:nvGraphicFramePr>
          <p:cNvPr id="396" name="Google Shape;396;g183a809f81a_5_24"/>
          <p:cNvGraphicFramePr/>
          <p:nvPr/>
        </p:nvGraphicFramePr>
        <p:xfrm>
          <a:off x="100100" y="2189893"/>
          <a:ext cx="3000000" cy="3000000"/>
        </p:xfrm>
        <a:graphic>
          <a:graphicData uri="http://schemas.openxmlformats.org/drawingml/2006/table">
            <a:tbl>
              <a:tblPr>
                <a:noFill/>
                <a:tableStyleId>{9A7A959D-E930-49D0-9388-796C54044986}</a:tableStyleId>
              </a:tblPr>
              <a:tblGrid>
                <a:gridCol w="1973550"/>
                <a:gridCol w="5792825"/>
                <a:gridCol w="4325500"/>
              </a:tblGrid>
              <a:tr h="721200">
                <a:tc>
                  <a:txBody>
                    <a:bodyPr/>
                    <a:lstStyle/>
                    <a:p>
                      <a:pPr indent="0" lvl="0" marL="0" rtl="0" algn="l">
                        <a:spcBef>
                          <a:spcPts val="0"/>
                        </a:spcBef>
                        <a:spcAft>
                          <a:spcPts val="0"/>
                        </a:spcAft>
                        <a:buNone/>
                      </a:pPr>
                      <a:r>
                        <a:rPr lang="en-US" sz="1600">
                          <a:solidFill>
                            <a:srgbClr val="1155CC"/>
                          </a:solidFill>
                          <a:latin typeface="Montserrat SemiBold"/>
                          <a:ea typeface="Montserrat SemiBold"/>
                          <a:cs typeface="Montserrat SemiBold"/>
                          <a:sym typeface="Montserrat SemiBold"/>
                        </a:rPr>
                        <a:t>PRICE </a:t>
                      </a:r>
                      <a:endParaRPr sz="1600">
                        <a:solidFill>
                          <a:srgbClr val="1155CC"/>
                        </a:solidFill>
                        <a:latin typeface="Montserrat SemiBold"/>
                        <a:ea typeface="Montserrat SemiBold"/>
                        <a:cs typeface="Montserrat SemiBold"/>
                        <a:sym typeface="Montserrat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b="1" lang="en-US" sz="1500">
                          <a:solidFill>
                            <a:srgbClr val="FF9900"/>
                          </a:solidFill>
                          <a:latin typeface="Montserrat"/>
                          <a:ea typeface="Montserrat"/>
                          <a:cs typeface="Montserrat"/>
                          <a:sym typeface="Montserrat"/>
                        </a:rPr>
                        <a:t>Distance-based</a:t>
                      </a:r>
                      <a:r>
                        <a:rPr lang="en-US" sz="1500">
                          <a:latin typeface="Montserrat"/>
                          <a:ea typeface="Montserrat"/>
                          <a:cs typeface="Montserrat"/>
                          <a:sym typeface="Montserrat"/>
                        </a:rPr>
                        <a:t> delivery fees for small orders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Size and weight factored in for large orders </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Competitive </a:t>
                      </a:r>
                      <a:r>
                        <a:rPr lang="en-US" sz="1500">
                          <a:latin typeface="Montserrat"/>
                          <a:ea typeface="Montserrat"/>
                          <a:cs typeface="Montserrat"/>
                          <a:sym typeface="Montserrat"/>
                        </a:rPr>
                        <a:t>delivery</a:t>
                      </a:r>
                      <a:r>
                        <a:rPr lang="en-US" sz="1500">
                          <a:latin typeface="Montserrat"/>
                          <a:ea typeface="Montserrat"/>
                          <a:cs typeface="Montserrat"/>
                          <a:sym typeface="Montserrat"/>
                        </a:rPr>
                        <a:t> pricing for smaller items</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47100">
                <a:tc>
                  <a:txBody>
                    <a:bodyPr/>
                    <a:lstStyle/>
                    <a:p>
                      <a:pPr indent="0" lvl="0" marL="0" rtl="0" algn="l">
                        <a:spcBef>
                          <a:spcPts val="0"/>
                        </a:spcBef>
                        <a:spcAft>
                          <a:spcPts val="0"/>
                        </a:spcAft>
                        <a:buNone/>
                      </a:pPr>
                      <a:r>
                        <a:rPr lang="en-US" sz="1600">
                          <a:solidFill>
                            <a:srgbClr val="1155CC"/>
                          </a:solidFill>
                          <a:latin typeface="Montserrat SemiBold"/>
                          <a:ea typeface="Montserrat SemiBold"/>
                          <a:cs typeface="Montserrat SemiBold"/>
                          <a:sym typeface="Montserrat SemiBold"/>
                        </a:rPr>
                        <a:t>QUALITY </a:t>
                      </a:r>
                      <a:endParaRPr sz="1600">
                        <a:solidFill>
                          <a:srgbClr val="1155CC"/>
                        </a:solidFill>
                        <a:latin typeface="Montserrat SemiBold"/>
                        <a:ea typeface="Montserrat SemiBold"/>
                        <a:cs typeface="Montserrat SemiBold"/>
                        <a:sym typeface="Montserrat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b="1" lang="en-US" sz="1500">
                          <a:solidFill>
                            <a:srgbClr val="FF9900"/>
                          </a:solidFill>
                          <a:latin typeface="Montserrat"/>
                          <a:ea typeface="Montserrat"/>
                          <a:cs typeface="Montserrat"/>
                          <a:sym typeface="Montserrat"/>
                        </a:rPr>
                        <a:t>Virtual training modules</a:t>
                      </a:r>
                      <a:r>
                        <a:rPr lang="en-US" sz="1500">
                          <a:latin typeface="Montserrat"/>
                          <a:ea typeface="Montserrat"/>
                          <a:cs typeface="Montserrat"/>
                          <a:sym typeface="Montserrat"/>
                        </a:rPr>
                        <a:t> to achieve </a:t>
                      </a:r>
                      <a:r>
                        <a:rPr lang="en-US" sz="1500">
                          <a:solidFill>
                            <a:srgbClr val="FF9900"/>
                          </a:solidFill>
                          <a:latin typeface="Montserrat"/>
                          <a:ea typeface="Montserrat"/>
                          <a:cs typeface="Montserrat"/>
                          <a:sym typeface="Montserrat"/>
                        </a:rPr>
                        <a:t>“</a:t>
                      </a:r>
                      <a:r>
                        <a:rPr lang="en-US" sz="1500" u="sng">
                          <a:solidFill>
                            <a:srgbClr val="FF9900"/>
                          </a:solidFill>
                          <a:latin typeface="Montserrat"/>
                          <a:ea typeface="Montserrat"/>
                          <a:cs typeface="Montserrat"/>
                          <a:sym typeface="Montserrat"/>
                        </a:rPr>
                        <a:t>preferred driver</a:t>
                      </a:r>
                      <a:r>
                        <a:rPr lang="en-US" sz="1500">
                          <a:solidFill>
                            <a:srgbClr val="FF9900"/>
                          </a:solidFill>
                          <a:latin typeface="Montserrat"/>
                          <a:ea typeface="Montserrat"/>
                          <a:cs typeface="Montserrat"/>
                          <a:sym typeface="Montserrat"/>
                        </a:rPr>
                        <a:t>”</a:t>
                      </a:r>
                      <a:r>
                        <a:rPr lang="en-US" sz="1500">
                          <a:solidFill>
                            <a:schemeClr val="dk1"/>
                          </a:solidFill>
                          <a:latin typeface="Montserrat"/>
                          <a:ea typeface="Montserrat"/>
                          <a:cs typeface="Montserrat"/>
                          <a:sym typeface="Montserrat"/>
                        </a:rPr>
                        <a:t> status</a:t>
                      </a:r>
                      <a:endParaRPr sz="1500">
                        <a:solidFill>
                          <a:schemeClr val="dk1"/>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Performance-based incentives for drivers</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Emphasis on customer service, attention to detail, cleanliness, etc.</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948750">
                <a:tc>
                  <a:txBody>
                    <a:bodyPr/>
                    <a:lstStyle/>
                    <a:p>
                      <a:pPr indent="0" lvl="0" marL="0" rtl="0" algn="l">
                        <a:spcBef>
                          <a:spcPts val="0"/>
                        </a:spcBef>
                        <a:spcAft>
                          <a:spcPts val="0"/>
                        </a:spcAft>
                        <a:buNone/>
                      </a:pPr>
                      <a:r>
                        <a:rPr lang="en-US" sz="1600">
                          <a:solidFill>
                            <a:srgbClr val="1155CC"/>
                          </a:solidFill>
                          <a:latin typeface="Montserrat SemiBold"/>
                          <a:ea typeface="Montserrat SemiBold"/>
                          <a:cs typeface="Montserrat SemiBold"/>
                          <a:sym typeface="Montserrat SemiBold"/>
                        </a:rPr>
                        <a:t>TIMING</a:t>
                      </a:r>
                      <a:endParaRPr sz="1600">
                        <a:solidFill>
                          <a:srgbClr val="1155CC"/>
                        </a:solidFill>
                        <a:latin typeface="Montserrat SemiBold"/>
                        <a:ea typeface="Montserrat SemiBold"/>
                        <a:cs typeface="Montserrat SemiBold"/>
                        <a:sym typeface="Montserrat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Reduced fees to encourage </a:t>
                      </a:r>
                      <a:r>
                        <a:rPr b="1" lang="en-US" sz="1500">
                          <a:solidFill>
                            <a:srgbClr val="FF9900"/>
                          </a:solidFill>
                          <a:latin typeface="Montserrat"/>
                          <a:ea typeface="Montserrat"/>
                          <a:cs typeface="Montserrat"/>
                          <a:sym typeface="Montserrat"/>
                        </a:rPr>
                        <a:t>off-peak hour delivery</a:t>
                      </a:r>
                      <a:endParaRPr b="1" sz="1500">
                        <a:solidFill>
                          <a:srgbClr val="FF9900"/>
                        </a:solidFill>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Provide incentives rewarding driver timeliness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US" sz="1500">
                          <a:solidFill>
                            <a:srgbClr val="FF9900"/>
                          </a:solidFill>
                          <a:latin typeface="Montserrat"/>
                          <a:ea typeface="Montserrat"/>
                          <a:cs typeface="Montserrat"/>
                          <a:sym typeface="Montserrat"/>
                        </a:rPr>
                        <a:t>Optimize driver routes</a:t>
                      </a:r>
                      <a:r>
                        <a:rPr lang="en-US" sz="1500">
                          <a:solidFill>
                            <a:srgbClr val="FF9900"/>
                          </a:solidFill>
                          <a:latin typeface="Montserrat"/>
                          <a:ea typeface="Montserrat"/>
                          <a:cs typeface="Montserrat"/>
                          <a:sym typeface="Montserrat"/>
                        </a:rPr>
                        <a:t> </a:t>
                      </a:r>
                      <a:r>
                        <a:rPr lang="en-US" sz="1500">
                          <a:latin typeface="Montserrat"/>
                          <a:ea typeface="Montserrat"/>
                          <a:cs typeface="Montserrat"/>
                          <a:sym typeface="Montserrat"/>
                        </a:rPr>
                        <a:t>based on pickup time and location</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Demand smoothing</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A culture of driver  punctuality</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Efficient delivery routes</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397" name="Google Shape;397;g183a809f81a_5_24"/>
          <p:cNvCxnSpPr/>
          <p:nvPr/>
        </p:nvCxnSpPr>
        <p:spPr>
          <a:xfrm>
            <a:off x="185375" y="2530150"/>
            <a:ext cx="733200" cy="3000"/>
          </a:xfrm>
          <a:prstGeom prst="straightConnector1">
            <a:avLst/>
          </a:prstGeom>
          <a:noFill/>
          <a:ln cap="flat" cmpd="sng" w="28575">
            <a:solidFill>
              <a:srgbClr val="FF9900"/>
            </a:solidFill>
            <a:prstDash val="solid"/>
            <a:round/>
            <a:headEnd len="med" w="med" type="none"/>
            <a:tailEnd len="med" w="med" type="none"/>
          </a:ln>
        </p:spPr>
      </p:cxnSp>
      <p:cxnSp>
        <p:nvCxnSpPr>
          <p:cNvPr id="398" name="Google Shape;398;g183a809f81a_5_24"/>
          <p:cNvCxnSpPr/>
          <p:nvPr/>
        </p:nvCxnSpPr>
        <p:spPr>
          <a:xfrm>
            <a:off x="218075" y="3264600"/>
            <a:ext cx="832500" cy="0"/>
          </a:xfrm>
          <a:prstGeom prst="straightConnector1">
            <a:avLst/>
          </a:prstGeom>
          <a:noFill/>
          <a:ln cap="flat" cmpd="sng" w="28575">
            <a:solidFill>
              <a:srgbClr val="FF9900"/>
            </a:solidFill>
            <a:prstDash val="solid"/>
            <a:round/>
            <a:headEnd len="med" w="med" type="none"/>
            <a:tailEnd len="med" w="med" type="none"/>
          </a:ln>
        </p:spPr>
      </p:cxnSp>
      <p:cxnSp>
        <p:nvCxnSpPr>
          <p:cNvPr id="399" name="Google Shape;399;g183a809f81a_5_24"/>
          <p:cNvCxnSpPr/>
          <p:nvPr/>
        </p:nvCxnSpPr>
        <p:spPr>
          <a:xfrm>
            <a:off x="218075" y="4114700"/>
            <a:ext cx="832500" cy="0"/>
          </a:xfrm>
          <a:prstGeom prst="straightConnector1">
            <a:avLst/>
          </a:prstGeom>
          <a:noFill/>
          <a:ln cap="flat" cmpd="sng" w="28575">
            <a:solidFill>
              <a:srgbClr val="FF9900"/>
            </a:solidFill>
            <a:prstDash val="solid"/>
            <a:round/>
            <a:headEnd len="med" w="med" type="none"/>
            <a:tailEnd len="med" w="med" type="none"/>
          </a:ln>
        </p:spPr>
      </p:cxnSp>
      <p:sp>
        <p:nvSpPr>
          <p:cNvPr id="400" name="Google Shape;400;g183a809f81a_5_24"/>
          <p:cNvSpPr txBox="1"/>
          <p:nvPr/>
        </p:nvSpPr>
        <p:spPr>
          <a:xfrm>
            <a:off x="2934000" y="1671450"/>
            <a:ext cx="294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9900"/>
                </a:solidFill>
                <a:latin typeface="Montserrat"/>
                <a:ea typeface="Montserrat"/>
                <a:cs typeface="Montserrat"/>
                <a:sym typeface="Montserrat"/>
              </a:rPr>
              <a:t>OPTIMIZATION FACTOR</a:t>
            </a:r>
            <a:endParaRPr b="1" sz="1700">
              <a:solidFill>
                <a:srgbClr val="FF9900"/>
              </a:solidFill>
              <a:latin typeface="Montserrat"/>
              <a:ea typeface="Montserrat"/>
              <a:cs typeface="Montserrat"/>
              <a:sym typeface="Montserrat"/>
            </a:endParaRPr>
          </a:p>
        </p:txBody>
      </p:sp>
      <p:sp>
        <p:nvSpPr>
          <p:cNvPr id="401" name="Google Shape;401;g183a809f81a_5_24"/>
          <p:cNvSpPr txBox="1"/>
          <p:nvPr/>
        </p:nvSpPr>
        <p:spPr>
          <a:xfrm>
            <a:off x="8138271" y="1671450"/>
            <a:ext cx="3156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FF9900"/>
                </a:solidFill>
                <a:latin typeface="Montserrat"/>
                <a:ea typeface="Montserrat"/>
                <a:cs typeface="Montserrat"/>
                <a:sym typeface="Montserrat"/>
              </a:rPr>
              <a:t>INTENDED OUTCOME</a:t>
            </a:r>
            <a:endParaRPr b="1" sz="1700">
              <a:solidFill>
                <a:srgbClr val="FF9900"/>
              </a:solidFill>
              <a:latin typeface="Montserrat"/>
              <a:ea typeface="Montserrat"/>
              <a:cs typeface="Montserrat"/>
              <a:sym typeface="Montserrat"/>
            </a:endParaRPr>
          </a:p>
        </p:txBody>
      </p:sp>
      <p:sp>
        <p:nvSpPr>
          <p:cNvPr id="402" name="Google Shape;402;g183a809f81a_5_24"/>
          <p:cNvSpPr txBox="1"/>
          <p:nvPr/>
        </p:nvSpPr>
        <p:spPr>
          <a:xfrm>
            <a:off x="185375" y="819100"/>
            <a:ext cx="11618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1A1A1A"/>
                </a:solidFill>
                <a:latin typeface="Montserrat Medium"/>
                <a:ea typeface="Montserrat Medium"/>
                <a:cs typeface="Montserrat Medium"/>
                <a:sym typeface="Montserrat Medium"/>
              </a:rPr>
              <a:t>We must ensure that we are optimizing our operations to reduce delivery times and travel distance, while upholding the highest standard of quality. </a:t>
            </a:r>
            <a:endParaRPr sz="2200">
              <a:solidFill>
                <a:srgbClr val="1A1A1A"/>
              </a:solidFill>
              <a:latin typeface="Montserrat Medium"/>
              <a:ea typeface="Montserrat Medium"/>
              <a:cs typeface="Montserrat Medium"/>
              <a:sym typeface="Montserrat Medium"/>
            </a:endParaRPr>
          </a:p>
        </p:txBody>
      </p:sp>
      <p:cxnSp>
        <p:nvCxnSpPr>
          <p:cNvPr id="403" name="Google Shape;403;g183a809f81a_5_24"/>
          <p:cNvCxnSpPr/>
          <p:nvPr/>
        </p:nvCxnSpPr>
        <p:spPr>
          <a:xfrm>
            <a:off x="1404800" y="2911100"/>
            <a:ext cx="10665600" cy="0"/>
          </a:xfrm>
          <a:prstGeom prst="straightConnector1">
            <a:avLst/>
          </a:prstGeom>
          <a:noFill/>
          <a:ln cap="flat" cmpd="sng" w="9525">
            <a:solidFill>
              <a:srgbClr val="FF9900"/>
            </a:solidFill>
            <a:prstDash val="dot"/>
            <a:round/>
            <a:headEnd len="med" w="med" type="none"/>
            <a:tailEnd len="med" w="med" type="none"/>
          </a:ln>
        </p:spPr>
      </p:cxnSp>
      <p:cxnSp>
        <p:nvCxnSpPr>
          <p:cNvPr id="404" name="Google Shape;404;g183a809f81a_5_24"/>
          <p:cNvCxnSpPr/>
          <p:nvPr/>
        </p:nvCxnSpPr>
        <p:spPr>
          <a:xfrm>
            <a:off x="1404800" y="4879238"/>
            <a:ext cx="10665600" cy="0"/>
          </a:xfrm>
          <a:prstGeom prst="straightConnector1">
            <a:avLst/>
          </a:prstGeom>
          <a:noFill/>
          <a:ln cap="flat" cmpd="sng" w="9525">
            <a:solidFill>
              <a:srgbClr val="FF9900"/>
            </a:solidFill>
            <a:prstDash val="dot"/>
            <a:round/>
            <a:headEnd len="med" w="med" type="none"/>
            <a:tailEnd len="med" w="med" type="none"/>
          </a:ln>
        </p:spPr>
      </p:cxnSp>
      <p:cxnSp>
        <p:nvCxnSpPr>
          <p:cNvPr id="405" name="Google Shape;405;g183a809f81a_5_24"/>
          <p:cNvCxnSpPr/>
          <p:nvPr/>
        </p:nvCxnSpPr>
        <p:spPr>
          <a:xfrm>
            <a:off x="1404800" y="3788513"/>
            <a:ext cx="10665600" cy="0"/>
          </a:xfrm>
          <a:prstGeom prst="straightConnector1">
            <a:avLst/>
          </a:prstGeom>
          <a:noFill/>
          <a:ln cap="flat" cmpd="sng" w="9525">
            <a:solidFill>
              <a:srgbClr val="FF9900"/>
            </a:solidFill>
            <a:prstDash val="dot"/>
            <a:round/>
            <a:headEnd len="med" w="med" type="none"/>
            <a:tailEnd len="med" w="med" type="none"/>
          </a:ln>
        </p:spPr>
      </p:cxnSp>
      <p:graphicFrame>
        <p:nvGraphicFramePr>
          <p:cNvPr id="406" name="Google Shape;406;g183a809f81a_5_24"/>
          <p:cNvGraphicFramePr/>
          <p:nvPr/>
        </p:nvGraphicFramePr>
        <p:xfrm>
          <a:off x="100100" y="4955443"/>
          <a:ext cx="3000000" cy="3000000"/>
        </p:xfrm>
        <a:graphic>
          <a:graphicData uri="http://schemas.openxmlformats.org/drawingml/2006/table">
            <a:tbl>
              <a:tblPr>
                <a:noFill/>
                <a:tableStyleId>{9A7A959D-E930-49D0-9388-796C54044986}</a:tableStyleId>
              </a:tblPr>
              <a:tblGrid>
                <a:gridCol w="1973550"/>
                <a:gridCol w="5792825"/>
                <a:gridCol w="4622975"/>
              </a:tblGrid>
              <a:tr h="860225">
                <a:tc>
                  <a:txBody>
                    <a:bodyPr/>
                    <a:lstStyle/>
                    <a:p>
                      <a:pPr indent="0" lvl="0" marL="0" rtl="0" algn="l">
                        <a:spcBef>
                          <a:spcPts val="0"/>
                        </a:spcBef>
                        <a:spcAft>
                          <a:spcPts val="0"/>
                        </a:spcAft>
                        <a:buNone/>
                      </a:pPr>
                      <a:r>
                        <a:rPr lang="en-US" sz="1600">
                          <a:solidFill>
                            <a:srgbClr val="1155CC"/>
                          </a:solidFill>
                          <a:latin typeface="Montserrat SemiBold"/>
                          <a:ea typeface="Montserrat SemiBold"/>
                          <a:cs typeface="Montserrat SemiBold"/>
                          <a:sym typeface="Montserrat SemiBold"/>
                        </a:rPr>
                        <a:t>COST </a:t>
                      </a:r>
                      <a:endParaRPr sz="1600">
                        <a:solidFill>
                          <a:srgbClr val="1155CC"/>
                        </a:solidFill>
                        <a:latin typeface="Montserrat SemiBold"/>
                        <a:ea typeface="Montserrat SemiBold"/>
                        <a:cs typeface="Montserrat SemiBold"/>
                        <a:sym typeface="Montserrat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b="1" lang="en-US" sz="1500">
                          <a:solidFill>
                            <a:srgbClr val="FF9900"/>
                          </a:solidFill>
                          <a:latin typeface="Montserrat"/>
                          <a:ea typeface="Montserrat"/>
                          <a:cs typeface="Montserrat"/>
                          <a:sym typeface="Montserrat"/>
                        </a:rPr>
                        <a:t>Online marketplace model</a:t>
                      </a:r>
                      <a:r>
                        <a:rPr lang="en-US" sz="1500">
                          <a:latin typeface="Montserrat"/>
                          <a:ea typeface="Montserrat"/>
                          <a:cs typeface="Montserrat"/>
                          <a:sym typeface="Montserrat"/>
                        </a:rPr>
                        <a:t> negates the requirement for property, plant, and equipment (PPE) costs</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Reduced barrier of entry</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Greater investment in software and </a:t>
                      </a:r>
                      <a:endParaRPr sz="1500">
                        <a:latin typeface="Montserrat"/>
                        <a:ea typeface="Montserrat"/>
                        <a:cs typeface="Montserrat"/>
                        <a:sym typeface="Montserrat"/>
                      </a:endParaRPr>
                    </a:p>
                    <a:p>
                      <a:pPr indent="0" lvl="0" marL="457200" rtl="0" algn="l">
                        <a:spcBef>
                          <a:spcPts val="0"/>
                        </a:spcBef>
                        <a:spcAft>
                          <a:spcPts val="0"/>
                        </a:spcAft>
                        <a:buNone/>
                      </a:pPr>
                      <a:r>
                        <a:rPr lang="en-US" sz="1500">
                          <a:latin typeface="Montserrat"/>
                          <a:ea typeface="Montserrat"/>
                          <a:cs typeface="Montserrat"/>
                          <a:sym typeface="Montserrat"/>
                        </a:rPr>
                        <a:t>driver development</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19475">
                <a:tc>
                  <a:txBody>
                    <a:bodyPr/>
                    <a:lstStyle/>
                    <a:p>
                      <a:pPr indent="0" lvl="0" marL="0" rtl="0" algn="l">
                        <a:spcBef>
                          <a:spcPts val="0"/>
                        </a:spcBef>
                        <a:spcAft>
                          <a:spcPts val="0"/>
                        </a:spcAft>
                        <a:buNone/>
                      </a:pPr>
                      <a:r>
                        <a:rPr lang="en-US" sz="1600">
                          <a:solidFill>
                            <a:srgbClr val="38761D"/>
                          </a:solidFill>
                          <a:latin typeface="Montserrat SemiBold"/>
                          <a:ea typeface="Montserrat SemiBold"/>
                          <a:cs typeface="Montserrat SemiBold"/>
                          <a:sym typeface="Montserrat SemiBold"/>
                        </a:rPr>
                        <a:t>SUSTAINABILITY</a:t>
                      </a:r>
                      <a:endParaRPr sz="1600">
                        <a:solidFill>
                          <a:srgbClr val="38761D"/>
                        </a:solidFill>
                        <a:latin typeface="Montserrat SemiBold"/>
                        <a:ea typeface="Montserrat SemiBold"/>
                        <a:cs typeface="Montserrat SemiBold"/>
                        <a:sym typeface="Montserrat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b="1" lang="en-US" sz="1500">
                          <a:solidFill>
                            <a:srgbClr val="FF9900"/>
                          </a:solidFill>
                          <a:latin typeface="Montserrat"/>
                          <a:ea typeface="Montserrat"/>
                          <a:cs typeface="Montserrat"/>
                          <a:sym typeface="Montserrat"/>
                        </a:rPr>
                        <a:t>Match order sizes</a:t>
                      </a:r>
                      <a:r>
                        <a:rPr lang="en-US" sz="1500">
                          <a:latin typeface="Montserrat"/>
                          <a:ea typeface="Montserrat"/>
                          <a:cs typeface="Montserrat"/>
                          <a:sym typeface="Montserrat"/>
                        </a:rPr>
                        <a:t> to appropriate delivery methods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Encourage use of </a:t>
                      </a:r>
                      <a:r>
                        <a:rPr b="1" lang="en-US" sz="1500">
                          <a:solidFill>
                            <a:srgbClr val="FF9900"/>
                          </a:solidFill>
                          <a:latin typeface="Montserrat"/>
                          <a:ea typeface="Montserrat"/>
                          <a:cs typeface="Montserrat"/>
                          <a:sym typeface="Montserrat"/>
                        </a:rPr>
                        <a:t>reusable bags</a:t>
                      </a:r>
                      <a:r>
                        <a:rPr lang="en-US" sz="1500">
                          <a:latin typeface="Montserrat"/>
                          <a:ea typeface="Montserrat"/>
                          <a:cs typeface="Montserrat"/>
                          <a:sym typeface="Montserrat"/>
                        </a:rPr>
                        <a:t> for delivery</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Reduced emissions and wastage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US" sz="1500">
                          <a:latin typeface="Montserrat"/>
                          <a:ea typeface="Montserrat"/>
                          <a:cs typeface="Montserrat"/>
                          <a:sym typeface="Montserrat"/>
                        </a:rPr>
                        <a:t>Reduce plastic waste</a:t>
                      </a:r>
                      <a:endParaRPr sz="150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407" name="Google Shape;407;g183a809f81a_5_24"/>
          <p:cNvCxnSpPr/>
          <p:nvPr/>
        </p:nvCxnSpPr>
        <p:spPr>
          <a:xfrm flipH="1" rot="10800000">
            <a:off x="185375" y="5286600"/>
            <a:ext cx="733200" cy="1200"/>
          </a:xfrm>
          <a:prstGeom prst="straightConnector1">
            <a:avLst/>
          </a:prstGeom>
          <a:noFill/>
          <a:ln cap="flat" cmpd="sng" w="28575">
            <a:solidFill>
              <a:srgbClr val="FF9900"/>
            </a:solidFill>
            <a:prstDash val="solid"/>
            <a:round/>
            <a:headEnd len="med" w="med" type="none"/>
            <a:tailEnd len="med" w="med" type="none"/>
          </a:ln>
        </p:spPr>
      </p:cxnSp>
      <p:cxnSp>
        <p:nvCxnSpPr>
          <p:cNvPr id="408" name="Google Shape;408;g183a809f81a_5_24"/>
          <p:cNvCxnSpPr/>
          <p:nvPr/>
        </p:nvCxnSpPr>
        <p:spPr>
          <a:xfrm flipH="1" rot="10800000">
            <a:off x="185375" y="6177575"/>
            <a:ext cx="733200" cy="1200"/>
          </a:xfrm>
          <a:prstGeom prst="straightConnector1">
            <a:avLst/>
          </a:prstGeom>
          <a:noFill/>
          <a:ln cap="flat" cmpd="sng" w="28575">
            <a:solidFill>
              <a:srgbClr val="FF9900"/>
            </a:solidFill>
            <a:prstDash val="solid"/>
            <a:round/>
            <a:headEnd len="med" w="med" type="none"/>
            <a:tailEnd len="med" w="med" type="none"/>
          </a:ln>
        </p:spPr>
      </p:cxnSp>
      <p:cxnSp>
        <p:nvCxnSpPr>
          <p:cNvPr id="409" name="Google Shape;409;g183a809f81a_5_24"/>
          <p:cNvCxnSpPr/>
          <p:nvPr/>
        </p:nvCxnSpPr>
        <p:spPr>
          <a:xfrm>
            <a:off x="1404800" y="5824088"/>
            <a:ext cx="10665600" cy="0"/>
          </a:xfrm>
          <a:prstGeom prst="straightConnector1">
            <a:avLst/>
          </a:prstGeom>
          <a:noFill/>
          <a:ln cap="flat" cmpd="sng" w="9525">
            <a:solidFill>
              <a:srgbClr val="FF9900"/>
            </a:solidFill>
            <a:prstDash val="dot"/>
            <a:round/>
            <a:headEnd len="med" w="med" type="none"/>
            <a:tailEnd len="med" w="med" type="none"/>
          </a:ln>
        </p:spPr>
      </p:cxnSp>
      <p:sp>
        <p:nvSpPr>
          <p:cNvPr id="410" name="Google Shape;410;g183a809f81a_5_24"/>
          <p:cNvSpPr txBox="1"/>
          <p:nvPr/>
        </p:nvSpPr>
        <p:spPr>
          <a:xfrm>
            <a:off x="8946525" y="6527500"/>
            <a:ext cx="3270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300">
                <a:solidFill>
                  <a:schemeClr val="accent2"/>
                </a:solidFill>
                <a:latin typeface="Montserrat"/>
                <a:ea typeface="Montserrat"/>
                <a:cs typeface="Montserrat"/>
                <a:sym typeface="Montserrat"/>
              </a:rPr>
              <a:t>Kyiv Edwards</a:t>
            </a:r>
            <a:endParaRPr b="1" sz="1300">
              <a:solidFill>
                <a:schemeClr val="accent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848b1969f7_0_184"/>
          <p:cNvSpPr/>
          <p:nvPr/>
        </p:nvSpPr>
        <p:spPr>
          <a:xfrm>
            <a:off x="491525" y="4119750"/>
            <a:ext cx="4340100" cy="831000"/>
          </a:xfrm>
          <a:prstGeom prst="flowChartAlternateProcess">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848b1969f7_0_184"/>
          <p:cNvSpPr txBox="1"/>
          <p:nvPr>
            <p:ph type="title"/>
          </p:nvPr>
        </p:nvSpPr>
        <p:spPr>
          <a:xfrm>
            <a:off x="536676" y="368800"/>
            <a:ext cx="43401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sz="4500">
                <a:solidFill>
                  <a:srgbClr val="FF9900"/>
                </a:solidFill>
                <a:latin typeface="Merriweather"/>
                <a:ea typeface="Merriweather"/>
                <a:cs typeface="Merriweather"/>
                <a:sym typeface="Merriweather"/>
              </a:rPr>
              <a:t> Industry </a:t>
            </a:r>
            <a:endParaRPr b="1" sz="4500">
              <a:solidFill>
                <a:srgbClr val="FF9900"/>
              </a:solidFill>
              <a:latin typeface="Merriweather"/>
              <a:ea typeface="Merriweather"/>
              <a:cs typeface="Merriweather"/>
              <a:sym typeface="Merriweather"/>
            </a:endParaRPr>
          </a:p>
          <a:p>
            <a:pPr indent="0" lvl="0" marL="0" rtl="0" algn="l">
              <a:spcBef>
                <a:spcPts val="0"/>
              </a:spcBef>
              <a:spcAft>
                <a:spcPts val="0"/>
              </a:spcAft>
              <a:buNone/>
            </a:pPr>
            <a:r>
              <a:rPr b="1" lang="en-US" sz="4500">
                <a:solidFill>
                  <a:srgbClr val="FF9900"/>
                </a:solidFill>
                <a:latin typeface="Merriweather"/>
                <a:ea typeface="Merriweather"/>
                <a:cs typeface="Merriweather"/>
                <a:sym typeface="Merriweather"/>
              </a:rPr>
              <a:t>Overview</a:t>
            </a:r>
            <a:endParaRPr b="1" sz="4500">
              <a:solidFill>
                <a:srgbClr val="FF9900"/>
              </a:solidFill>
              <a:latin typeface="Merriweather"/>
              <a:ea typeface="Merriweather"/>
              <a:cs typeface="Merriweather"/>
              <a:sym typeface="Merriweather"/>
            </a:endParaRPr>
          </a:p>
        </p:txBody>
      </p:sp>
      <p:sp>
        <p:nvSpPr>
          <p:cNvPr id="417" name="Google Shape;417;g1848b1969f7_0_184"/>
          <p:cNvSpPr txBox="1"/>
          <p:nvPr/>
        </p:nvSpPr>
        <p:spPr>
          <a:xfrm>
            <a:off x="6623000" y="6387750"/>
            <a:ext cx="53913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solidFill>
                <a:schemeClr val="accent2"/>
              </a:solidFill>
              <a:latin typeface="Calibri"/>
              <a:ea typeface="Calibri"/>
              <a:cs typeface="Calibri"/>
              <a:sym typeface="Calibri"/>
            </a:endParaRPr>
          </a:p>
        </p:txBody>
      </p:sp>
      <p:pic>
        <p:nvPicPr>
          <p:cNvPr id="418" name="Google Shape;418;g1848b1969f7_0_184"/>
          <p:cNvPicPr preferRelativeResize="0"/>
          <p:nvPr/>
        </p:nvPicPr>
        <p:blipFill>
          <a:blip r:embed="rId3">
            <a:alphaModFix/>
          </a:blip>
          <a:stretch>
            <a:fillRect/>
          </a:stretch>
        </p:blipFill>
        <p:spPr>
          <a:xfrm>
            <a:off x="5126925" y="1267775"/>
            <a:ext cx="5935876" cy="4217376"/>
          </a:xfrm>
          <a:prstGeom prst="rect">
            <a:avLst/>
          </a:prstGeom>
          <a:noFill/>
          <a:ln>
            <a:noFill/>
          </a:ln>
        </p:spPr>
      </p:pic>
      <p:sp>
        <p:nvSpPr>
          <p:cNvPr id="419" name="Google Shape;419;g1848b1969f7_0_184"/>
          <p:cNvSpPr/>
          <p:nvPr/>
        </p:nvSpPr>
        <p:spPr>
          <a:xfrm>
            <a:off x="491525" y="2574675"/>
            <a:ext cx="4271700" cy="8310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848b1969f7_0_184"/>
          <p:cNvSpPr txBox="1"/>
          <p:nvPr/>
        </p:nvSpPr>
        <p:spPr>
          <a:xfrm>
            <a:off x="922775" y="2666925"/>
            <a:ext cx="3546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1500">
                <a:solidFill>
                  <a:schemeClr val="dk1"/>
                </a:solidFill>
                <a:latin typeface="Open Sans"/>
                <a:ea typeface="Open Sans"/>
                <a:cs typeface="Open Sans"/>
                <a:sym typeface="Open Sans"/>
              </a:rPr>
              <a:t>The average revenue per user (ARPU) is expected to amount to US$182.70.</a:t>
            </a:r>
            <a:endParaRPr>
              <a:latin typeface="Calibri"/>
              <a:ea typeface="Calibri"/>
              <a:cs typeface="Calibri"/>
              <a:sym typeface="Calibri"/>
            </a:endParaRPr>
          </a:p>
        </p:txBody>
      </p:sp>
      <p:sp>
        <p:nvSpPr>
          <p:cNvPr id="421" name="Google Shape;421;g1848b1969f7_0_184"/>
          <p:cNvSpPr txBox="1"/>
          <p:nvPr/>
        </p:nvSpPr>
        <p:spPr>
          <a:xfrm>
            <a:off x="831125" y="4096650"/>
            <a:ext cx="393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Revenue is expected to show an annual growth rate of 8.24%, resulting in a projected market volume of US$291.10bn by 2027.</a:t>
            </a:r>
            <a:endParaRPr sz="15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848b1969f7_0_94"/>
          <p:cNvSpPr txBox="1"/>
          <p:nvPr>
            <p:ph type="title"/>
          </p:nvPr>
        </p:nvSpPr>
        <p:spPr>
          <a:xfrm>
            <a:off x="229625" y="3534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500">
                <a:solidFill>
                  <a:srgbClr val="FF9900"/>
                </a:solidFill>
                <a:latin typeface="Merriweather"/>
                <a:ea typeface="Merriweather"/>
                <a:cs typeface="Merriweather"/>
                <a:sym typeface="Merriweather"/>
              </a:rPr>
              <a:t> Target </a:t>
            </a:r>
            <a:r>
              <a:rPr b="1" lang="en-US" sz="4500">
                <a:solidFill>
                  <a:srgbClr val="FF9900"/>
                </a:solidFill>
                <a:latin typeface="Merriweather"/>
                <a:ea typeface="Merriweather"/>
                <a:cs typeface="Merriweather"/>
                <a:sym typeface="Merriweather"/>
              </a:rPr>
              <a:t>Market Size Projection</a:t>
            </a:r>
            <a:endParaRPr/>
          </a:p>
        </p:txBody>
      </p:sp>
      <p:sp>
        <p:nvSpPr>
          <p:cNvPr id="427" name="Google Shape;427;g1848b1969f7_0_94"/>
          <p:cNvSpPr txBox="1"/>
          <p:nvPr>
            <p:ph idx="4294967295" type="body"/>
          </p:nvPr>
        </p:nvSpPr>
        <p:spPr>
          <a:xfrm>
            <a:off x="808300" y="1869225"/>
            <a:ext cx="11051400" cy="4855800"/>
          </a:xfrm>
          <a:prstGeom prst="rect">
            <a:avLst/>
          </a:prstGeom>
        </p:spPr>
        <p:txBody>
          <a:bodyPr anchorCtr="0" anchor="t" bIns="45700" lIns="91425" spcFirstLastPara="1" rIns="91425" wrap="square" tIns="45700">
            <a:normAutofit fontScale="55000" lnSpcReduction="20000"/>
          </a:bodyPr>
          <a:lstStyle/>
          <a:p>
            <a:pPr indent="0" lvl="0" marL="0" rtl="0" algn="l">
              <a:spcBef>
                <a:spcPts val="1000"/>
              </a:spcBef>
              <a:spcAft>
                <a:spcPts val="0"/>
              </a:spcAft>
              <a:buNone/>
            </a:pPr>
            <a:r>
              <a:rPr b="1" lang="en-US" sz="2200">
                <a:solidFill>
                  <a:srgbClr val="333333"/>
                </a:solidFill>
                <a:highlight>
                  <a:srgbClr val="FFFFFF"/>
                </a:highlight>
                <a:latin typeface="Arial"/>
                <a:ea typeface="Arial"/>
                <a:cs typeface="Arial"/>
                <a:sym typeface="Arial"/>
              </a:rPr>
              <a:t>Older adults are the fastest growing age group in the world.</a:t>
            </a:r>
            <a:endParaRPr sz="22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333333"/>
                </a:solidFill>
                <a:highlight>
                  <a:srgbClr val="FFFFFF"/>
                </a:highlight>
                <a:latin typeface="Arial"/>
                <a:ea typeface="Arial"/>
                <a:cs typeface="Arial"/>
                <a:sym typeface="Arial"/>
              </a:rPr>
              <a:t>Nearly 30% of San Francisco residents will be age 60 or older by 2030 in San Francisco.</a:t>
            </a:r>
            <a:endParaRPr sz="22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200">
              <a:solidFill>
                <a:srgbClr val="33333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None/>
            </a:pPr>
            <a:r>
              <a:rPr lang="en-US" sz="2200">
                <a:solidFill>
                  <a:srgbClr val="333333"/>
                </a:solidFill>
                <a:highlight>
                  <a:srgbClr val="FFFFFF"/>
                </a:highlight>
                <a:latin typeface="Arial"/>
                <a:ea typeface="Arial"/>
                <a:cs typeface="Arial"/>
                <a:sym typeface="Arial"/>
              </a:rPr>
              <a:t>Percentage of older adults in San Francisco by year 2020: </a:t>
            </a:r>
            <a:r>
              <a:rPr b="1" lang="en-US" sz="2200">
                <a:solidFill>
                  <a:srgbClr val="333333"/>
                </a:solidFill>
                <a:highlight>
                  <a:srgbClr val="FFFFFF"/>
                </a:highlight>
                <a:latin typeface="Arial"/>
                <a:ea typeface="Arial"/>
                <a:cs typeface="Arial"/>
                <a:sym typeface="Arial"/>
              </a:rPr>
              <a:t>23%</a:t>
            </a:r>
            <a:endParaRPr b="1" sz="2200">
              <a:solidFill>
                <a:srgbClr val="333333"/>
              </a:solidFill>
              <a:highlight>
                <a:srgbClr val="FFFFFF"/>
              </a:highlight>
              <a:latin typeface="Arial"/>
              <a:ea typeface="Arial"/>
              <a:cs typeface="Arial"/>
              <a:sym typeface="Arial"/>
            </a:endParaRPr>
          </a:p>
          <a:p>
            <a:pPr indent="0" lvl="0" marL="0" rtl="0" algn="l">
              <a:lnSpc>
                <a:spcPct val="170000"/>
              </a:lnSpc>
              <a:spcBef>
                <a:spcPts val="3200"/>
              </a:spcBef>
              <a:spcAft>
                <a:spcPts val="0"/>
              </a:spcAft>
              <a:buNone/>
            </a:pPr>
            <a:r>
              <a:rPr lang="en-US" sz="2200">
                <a:solidFill>
                  <a:srgbClr val="333333"/>
                </a:solidFill>
                <a:highlight>
                  <a:srgbClr val="FFFFFF"/>
                </a:highlight>
                <a:latin typeface="Arial"/>
                <a:ea typeface="Arial"/>
                <a:cs typeface="Arial"/>
                <a:sym typeface="Arial"/>
              </a:rPr>
              <a:t>California Counties by Percentage Increase of Elderly Population Aged 60 and Over, Years 2010 - 2060</a:t>
            </a:r>
            <a:r>
              <a:rPr b="1" lang="en-US" sz="2200">
                <a:solidFill>
                  <a:srgbClr val="333333"/>
                </a:solidFill>
                <a:highlight>
                  <a:srgbClr val="FFFFFF"/>
                </a:highlight>
                <a:latin typeface="Arial"/>
                <a:ea typeface="Arial"/>
                <a:cs typeface="Arial"/>
                <a:sym typeface="Arial"/>
              </a:rPr>
              <a:t> 159.36%</a:t>
            </a:r>
            <a:endParaRPr b="1" sz="2200">
              <a:solidFill>
                <a:srgbClr val="333333"/>
              </a:solidFill>
              <a:highlight>
                <a:srgbClr val="FFFFFF"/>
              </a:highlight>
              <a:latin typeface="Arial"/>
              <a:ea typeface="Arial"/>
              <a:cs typeface="Arial"/>
              <a:sym typeface="Arial"/>
            </a:endParaRPr>
          </a:p>
          <a:p>
            <a:pPr indent="0" lvl="0" marL="0" rtl="0" algn="l">
              <a:lnSpc>
                <a:spcPct val="170000"/>
              </a:lnSpc>
              <a:spcBef>
                <a:spcPts val="2400"/>
              </a:spcBef>
              <a:spcAft>
                <a:spcPts val="0"/>
              </a:spcAft>
              <a:buNone/>
            </a:pPr>
            <a:r>
              <a:rPr b="1" lang="en-US" sz="2200">
                <a:solidFill>
                  <a:srgbClr val="333333"/>
                </a:solidFill>
                <a:highlight>
                  <a:srgbClr val="FFFFFF"/>
                </a:highlight>
                <a:latin typeface="Arial"/>
                <a:ea typeface="Arial"/>
                <a:cs typeface="Arial"/>
                <a:sym typeface="Arial"/>
              </a:rPr>
              <a:t>Challenge</a:t>
            </a:r>
            <a:endParaRPr b="1" sz="2200">
              <a:solidFill>
                <a:srgbClr val="333333"/>
              </a:solidFill>
              <a:highlight>
                <a:srgbClr val="FFFFFF"/>
              </a:highlight>
              <a:latin typeface="Arial"/>
              <a:ea typeface="Arial"/>
              <a:cs typeface="Arial"/>
              <a:sym typeface="Arial"/>
            </a:endParaRPr>
          </a:p>
          <a:p>
            <a:pPr indent="-305435" lvl="0" marL="457200" rtl="0" algn="l">
              <a:lnSpc>
                <a:spcPct val="170000"/>
              </a:lnSpc>
              <a:spcBef>
                <a:spcPts val="2400"/>
              </a:spcBef>
              <a:spcAft>
                <a:spcPts val="0"/>
              </a:spcAft>
              <a:buClr>
                <a:srgbClr val="333333"/>
              </a:buClr>
              <a:buSzPct val="100000"/>
              <a:buChar char="•"/>
            </a:pPr>
            <a:r>
              <a:rPr lang="en-US" sz="2200">
                <a:solidFill>
                  <a:srgbClr val="333333"/>
                </a:solidFill>
                <a:highlight>
                  <a:srgbClr val="FFFFFF"/>
                </a:highlight>
                <a:latin typeface="Arial"/>
                <a:ea typeface="Arial"/>
                <a:cs typeface="Arial"/>
                <a:sym typeface="Arial"/>
              </a:rPr>
              <a:t>poverty</a:t>
            </a:r>
            <a:endParaRPr sz="2200">
              <a:solidFill>
                <a:srgbClr val="333333"/>
              </a:solidFill>
              <a:highlight>
                <a:srgbClr val="FFFFFF"/>
              </a:highlight>
              <a:latin typeface="Arial"/>
              <a:ea typeface="Arial"/>
              <a:cs typeface="Arial"/>
              <a:sym typeface="Arial"/>
            </a:endParaRPr>
          </a:p>
          <a:p>
            <a:pPr indent="-305435" lvl="0" marL="457200" rtl="0" algn="l">
              <a:lnSpc>
                <a:spcPct val="170000"/>
              </a:lnSpc>
              <a:spcBef>
                <a:spcPts val="0"/>
              </a:spcBef>
              <a:spcAft>
                <a:spcPts val="0"/>
              </a:spcAft>
              <a:buClr>
                <a:srgbClr val="333333"/>
              </a:buClr>
              <a:buSzPct val="100000"/>
              <a:buChar char="•"/>
            </a:pPr>
            <a:r>
              <a:rPr lang="en-US" sz="2200">
                <a:solidFill>
                  <a:srgbClr val="333333"/>
                </a:solidFill>
                <a:highlight>
                  <a:srgbClr val="FFFFFF"/>
                </a:highlight>
                <a:latin typeface="Arial"/>
                <a:ea typeface="Arial"/>
                <a:cs typeface="Arial"/>
                <a:sym typeface="Arial"/>
              </a:rPr>
              <a:t>Housing</a:t>
            </a:r>
            <a:endParaRPr sz="2200">
              <a:solidFill>
                <a:srgbClr val="333333"/>
              </a:solidFill>
              <a:highlight>
                <a:srgbClr val="FFFFFF"/>
              </a:highlight>
              <a:latin typeface="Arial"/>
              <a:ea typeface="Arial"/>
              <a:cs typeface="Arial"/>
              <a:sym typeface="Arial"/>
            </a:endParaRPr>
          </a:p>
          <a:p>
            <a:pPr indent="-305435" lvl="0" marL="457200" rtl="0" algn="l">
              <a:lnSpc>
                <a:spcPct val="170000"/>
              </a:lnSpc>
              <a:spcBef>
                <a:spcPts val="0"/>
              </a:spcBef>
              <a:spcAft>
                <a:spcPts val="0"/>
              </a:spcAft>
              <a:buClr>
                <a:srgbClr val="333333"/>
              </a:buClr>
              <a:buSzPct val="100000"/>
              <a:buChar char="•"/>
            </a:pPr>
            <a:r>
              <a:rPr lang="en-US" sz="2200">
                <a:solidFill>
                  <a:srgbClr val="333333"/>
                </a:solidFill>
                <a:highlight>
                  <a:srgbClr val="FFFFFF"/>
                </a:highlight>
                <a:latin typeface="Arial"/>
                <a:ea typeface="Arial"/>
                <a:cs typeface="Arial"/>
                <a:sym typeface="Arial"/>
              </a:rPr>
              <a:t>Income source </a:t>
            </a:r>
            <a:endParaRPr sz="2200">
              <a:solidFill>
                <a:srgbClr val="333333"/>
              </a:solidFill>
              <a:highlight>
                <a:srgbClr val="FFFFFF"/>
              </a:highlight>
              <a:latin typeface="Arial"/>
              <a:ea typeface="Arial"/>
              <a:cs typeface="Arial"/>
              <a:sym typeface="Arial"/>
            </a:endParaRPr>
          </a:p>
          <a:p>
            <a:pPr indent="-305435" lvl="0" marL="457200" rtl="0" algn="l">
              <a:lnSpc>
                <a:spcPct val="170000"/>
              </a:lnSpc>
              <a:spcBef>
                <a:spcPts val="0"/>
              </a:spcBef>
              <a:spcAft>
                <a:spcPts val="0"/>
              </a:spcAft>
              <a:buClr>
                <a:srgbClr val="333333"/>
              </a:buClr>
              <a:buSzPct val="100000"/>
              <a:buChar char="•"/>
            </a:pPr>
            <a:r>
              <a:rPr lang="en-US" sz="2200">
                <a:solidFill>
                  <a:srgbClr val="333333"/>
                </a:solidFill>
                <a:highlight>
                  <a:srgbClr val="FFFFFF"/>
                </a:highlight>
                <a:latin typeface="Arial"/>
                <a:ea typeface="Arial"/>
                <a:cs typeface="Arial"/>
                <a:sym typeface="Arial"/>
              </a:rPr>
              <a:t>social isolation</a:t>
            </a:r>
            <a:endParaRPr sz="2200">
              <a:solidFill>
                <a:srgbClr val="333333"/>
              </a:solidFill>
              <a:highlight>
                <a:srgbClr val="FFFFFF"/>
              </a:highlight>
              <a:latin typeface="Arial"/>
              <a:ea typeface="Arial"/>
              <a:cs typeface="Arial"/>
              <a:sym typeface="Arial"/>
            </a:endParaRPr>
          </a:p>
          <a:p>
            <a:pPr indent="-305435" lvl="0" marL="457200" rtl="0" algn="l">
              <a:lnSpc>
                <a:spcPct val="170000"/>
              </a:lnSpc>
              <a:spcBef>
                <a:spcPts val="0"/>
              </a:spcBef>
              <a:spcAft>
                <a:spcPts val="0"/>
              </a:spcAft>
              <a:buClr>
                <a:srgbClr val="333333"/>
              </a:buClr>
              <a:buSzPct val="100000"/>
              <a:buChar char="•"/>
            </a:pPr>
            <a:r>
              <a:rPr lang="en-US" sz="2200">
                <a:solidFill>
                  <a:srgbClr val="333333"/>
                </a:solidFill>
                <a:highlight>
                  <a:srgbClr val="FFFFFF"/>
                </a:highlight>
                <a:latin typeface="Arial"/>
                <a:ea typeface="Arial"/>
                <a:cs typeface="Arial"/>
                <a:sym typeface="Arial"/>
              </a:rPr>
              <a:t>Rising Home Care Cost</a:t>
            </a:r>
            <a:endParaRPr sz="2200">
              <a:solidFill>
                <a:srgbClr val="333333"/>
              </a:solidFill>
              <a:highlight>
                <a:srgbClr val="FFFFFF"/>
              </a:highlight>
              <a:latin typeface="Arial"/>
              <a:ea typeface="Arial"/>
              <a:cs typeface="Arial"/>
              <a:sym typeface="Arial"/>
            </a:endParaRPr>
          </a:p>
          <a:p>
            <a:pPr indent="0" lvl="0" marL="457200" rtl="0" algn="l">
              <a:lnSpc>
                <a:spcPct val="170000"/>
              </a:lnSpc>
              <a:spcBef>
                <a:spcPts val="2400"/>
              </a:spcBef>
              <a:spcAft>
                <a:spcPts val="0"/>
              </a:spcAft>
              <a:buNone/>
            </a:pPr>
            <a:r>
              <a:t/>
            </a:r>
            <a:endParaRPr sz="1400">
              <a:solidFill>
                <a:srgbClr val="333333"/>
              </a:solidFill>
              <a:highlight>
                <a:srgbClr val="FFFFFF"/>
              </a:highlight>
              <a:latin typeface="Montserrat"/>
              <a:ea typeface="Montserrat"/>
              <a:cs typeface="Montserrat"/>
              <a:sym typeface="Montserrat"/>
            </a:endParaRPr>
          </a:p>
          <a:p>
            <a:pPr indent="0" lvl="0" marL="0" rtl="0" algn="l">
              <a:spcBef>
                <a:spcPts val="2400"/>
              </a:spcBef>
              <a:spcAft>
                <a:spcPts val="0"/>
              </a:spcAft>
              <a:buNone/>
            </a:pPr>
            <a:r>
              <a:t/>
            </a:r>
            <a:endParaRPr sz="1600">
              <a:solidFill>
                <a:srgbClr val="333333"/>
              </a:solidFill>
              <a:highlight>
                <a:srgbClr val="FFFFFF"/>
              </a:highlight>
              <a:latin typeface="Montserrat"/>
              <a:ea typeface="Montserrat"/>
              <a:cs typeface="Montserrat"/>
              <a:sym typeface="Montserrat"/>
            </a:endParaRPr>
          </a:p>
        </p:txBody>
      </p:sp>
      <p:pic>
        <p:nvPicPr>
          <p:cNvPr id="428" name="Google Shape;428;g1848b1969f7_0_94"/>
          <p:cNvPicPr preferRelativeResize="0"/>
          <p:nvPr/>
        </p:nvPicPr>
        <p:blipFill>
          <a:blip r:embed="rId3">
            <a:alphaModFix/>
          </a:blip>
          <a:stretch>
            <a:fillRect/>
          </a:stretch>
        </p:blipFill>
        <p:spPr>
          <a:xfrm>
            <a:off x="8662700" y="3762900"/>
            <a:ext cx="3284250" cy="2561700"/>
          </a:xfrm>
          <a:prstGeom prst="rect">
            <a:avLst/>
          </a:prstGeom>
          <a:noFill/>
          <a:ln>
            <a:noFill/>
          </a:ln>
        </p:spPr>
      </p:pic>
      <p:sp>
        <p:nvSpPr>
          <p:cNvPr id="429" name="Google Shape;429;g1848b1969f7_0_94"/>
          <p:cNvSpPr txBox="1"/>
          <p:nvPr/>
        </p:nvSpPr>
        <p:spPr>
          <a:xfrm>
            <a:off x="6610350" y="6324600"/>
            <a:ext cx="53913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solidFill>
                <a:schemeClr val="accent2"/>
              </a:solidFill>
              <a:latin typeface="Calibri"/>
              <a:ea typeface="Calibri"/>
              <a:cs typeface="Calibri"/>
              <a:sym typeface="Calibri"/>
            </a:endParaRPr>
          </a:p>
        </p:txBody>
      </p:sp>
      <p:sp>
        <p:nvSpPr>
          <p:cNvPr id="430" name="Google Shape;430;g1848b1969f7_0_94"/>
          <p:cNvSpPr txBox="1"/>
          <p:nvPr/>
        </p:nvSpPr>
        <p:spPr>
          <a:xfrm>
            <a:off x="75750" y="6355350"/>
            <a:ext cx="77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9E9E9E"/>
                </a:solidFill>
                <a:latin typeface="Calibri"/>
                <a:ea typeface="Calibri"/>
                <a:cs typeface="Calibri"/>
                <a:sym typeface="Calibri"/>
              </a:rPr>
              <a:t>source:www.sfhsa.org/about/reports-publications/older-adults-san-francisco</a:t>
            </a:r>
            <a:endParaRPr sz="1000">
              <a:solidFill>
                <a:srgbClr val="9E9E9E"/>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848b1969f7_0_5"/>
          <p:cNvSpPr txBox="1"/>
          <p:nvPr>
            <p:ph type="title"/>
          </p:nvPr>
        </p:nvSpPr>
        <p:spPr>
          <a:xfrm>
            <a:off x="299850" y="550150"/>
            <a:ext cx="10515600" cy="91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4500">
                <a:solidFill>
                  <a:srgbClr val="FF9900"/>
                </a:solidFill>
                <a:latin typeface="Merriweather"/>
                <a:ea typeface="Merriweather"/>
                <a:cs typeface="Merriweather"/>
                <a:sym typeface="Merriweather"/>
              </a:rPr>
              <a:t>Target </a:t>
            </a:r>
            <a:r>
              <a:rPr b="1" lang="en-US" sz="4500">
                <a:solidFill>
                  <a:srgbClr val="FF9900"/>
                </a:solidFill>
                <a:latin typeface="Merriweather"/>
                <a:ea typeface="Merriweather"/>
                <a:cs typeface="Merriweather"/>
                <a:sym typeface="Merriweather"/>
              </a:rPr>
              <a:t>Market Size Projection</a:t>
            </a:r>
            <a:endParaRPr sz="3700"/>
          </a:p>
        </p:txBody>
      </p:sp>
      <p:sp>
        <p:nvSpPr>
          <p:cNvPr id="436" name="Google Shape;436;g1848b1969f7_0_5"/>
          <p:cNvSpPr txBox="1"/>
          <p:nvPr>
            <p:ph idx="1" type="body"/>
          </p:nvPr>
        </p:nvSpPr>
        <p:spPr>
          <a:xfrm>
            <a:off x="719575" y="1715875"/>
            <a:ext cx="10166100" cy="50463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US" sz="1400">
                <a:solidFill>
                  <a:srgbClr val="333333"/>
                </a:solidFill>
                <a:highlight>
                  <a:schemeClr val="lt1"/>
                </a:highlight>
                <a:latin typeface="Arial"/>
                <a:ea typeface="Arial"/>
                <a:cs typeface="Arial"/>
                <a:sym typeface="Arial"/>
              </a:rPr>
              <a:t>One in ten San Franciscans reports a disability. Almost half of the people with disabilities are under age 65. </a:t>
            </a:r>
            <a:endParaRPr b="1" sz="14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Font typeface="Montserrat"/>
              <a:buChar char="●"/>
            </a:pPr>
            <a:r>
              <a:rPr b="1" lang="en-US" sz="1400">
                <a:solidFill>
                  <a:srgbClr val="333333"/>
                </a:solidFill>
                <a:highlight>
                  <a:srgbClr val="FFFFFF"/>
                </a:highlight>
                <a:latin typeface="Arial"/>
                <a:ea typeface="Arial"/>
                <a:cs typeface="Arial"/>
                <a:sym typeface="Arial"/>
              </a:rPr>
              <a:t>Mobility</a:t>
            </a:r>
            <a:r>
              <a:rPr lang="en-US" sz="1400">
                <a:solidFill>
                  <a:srgbClr val="333333"/>
                </a:solidFill>
                <a:highlight>
                  <a:srgbClr val="FFFFFF"/>
                </a:highlight>
                <a:latin typeface="Arial"/>
                <a:ea typeface="Arial"/>
                <a:cs typeface="Arial"/>
                <a:sym typeface="Arial"/>
              </a:rPr>
              <a:t> (Difficulty walking or climbing stairs): </a:t>
            </a:r>
            <a:r>
              <a:rPr b="1" lang="en-US" sz="1400">
                <a:solidFill>
                  <a:srgbClr val="333333"/>
                </a:solidFill>
                <a:highlight>
                  <a:srgbClr val="FFFFFF"/>
                </a:highlight>
                <a:latin typeface="Arial"/>
                <a:ea typeface="Arial"/>
                <a:cs typeface="Arial"/>
                <a:sym typeface="Arial"/>
              </a:rPr>
              <a:t>49,773</a:t>
            </a:r>
            <a:endParaRPr b="1"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Font typeface="Montserrat"/>
              <a:buChar char="●"/>
            </a:pPr>
            <a:r>
              <a:rPr b="1" lang="en-US" sz="1400">
                <a:solidFill>
                  <a:srgbClr val="333333"/>
                </a:solidFill>
                <a:highlight>
                  <a:srgbClr val="FFFFFF"/>
                </a:highlight>
                <a:latin typeface="Arial"/>
                <a:ea typeface="Arial"/>
                <a:cs typeface="Arial"/>
                <a:sym typeface="Arial"/>
              </a:rPr>
              <a:t>Independent Living</a:t>
            </a:r>
            <a:r>
              <a:rPr lang="en-US" sz="1400">
                <a:solidFill>
                  <a:srgbClr val="333333"/>
                </a:solidFill>
                <a:highlight>
                  <a:srgbClr val="FFFFFF"/>
                </a:highlight>
                <a:latin typeface="Arial"/>
                <a:ea typeface="Arial"/>
                <a:cs typeface="Arial"/>
                <a:sym typeface="Arial"/>
              </a:rPr>
              <a:t> (Difficulty doing errands alone): </a:t>
            </a:r>
            <a:r>
              <a:rPr b="1" lang="en-US" sz="1400">
                <a:solidFill>
                  <a:srgbClr val="333333"/>
                </a:solidFill>
                <a:highlight>
                  <a:srgbClr val="FFFFFF"/>
                </a:highlight>
                <a:latin typeface="Arial"/>
                <a:ea typeface="Arial"/>
                <a:cs typeface="Arial"/>
                <a:sym typeface="Arial"/>
              </a:rPr>
              <a:t>43,128</a:t>
            </a:r>
            <a:endParaRPr b="1"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Font typeface="Montserrat"/>
              <a:buChar char="●"/>
            </a:pPr>
            <a:r>
              <a:rPr b="1" lang="en-US" sz="1400">
                <a:solidFill>
                  <a:srgbClr val="333333"/>
                </a:solidFill>
                <a:highlight>
                  <a:srgbClr val="FFFFFF"/>
                </a:highlight>
                <a:latin typeface="Arial"/>
                <a:ea typeface="Arial"/>
                <a:cs typeface="Arial"/>
                <a:sym typeface="Arial"/>
              </a:rPr>
              <a:t>Personal Care</a:t>
            </a:r>
            <a:r>
              <a:rPr lang="en-US" sz="1400">
                <a:solidFill>
                  <a:srgbClr val="333333"/>
                </a:solidFill>
                <a:highlight>
                  <a:srgbClr val="FFFFFF"/>
                </a:highlight>
                <a:latin typeface="Arial"/>
                <a:ea typeface="Arial"/>
                <a:cs typeface="Arial"/>
                <a:sym typeface="Arial"/>
              </a:rPr>
              <a:t> (Difficulty dressing or bathing): </a:t>
            </a:r>
            <a:r>
              <a:rPr b="1" lang="en-US" sz="1400">
                <a:solidFill>
                  <a:srgbClr val="333333"/>
                </a:solidFill>
                <a:highlight>
                  <a:srgbClr val="FFFFFF"/>
                </a:highlight>
                <a:latin typeface="Arial"/>
                <a:ea typeface="Arial"/>
                <a:cs typeface="Arial"/>
                <a:sym typeface="Arial"/>
              </a:rPr>
              <a:t>24,592</a:t>
            </a:r>
            <a:endParaRPr b="1" sz="1400">
              <a:solidFill>
                <a:srgbClr val="333333"/>
              </a:solidFill>
              <a:highlight>
                <a:srgbClr val="FFFFFF"/>
              </a:highlight>
              <a:latin typeface="Arial"/>
              <a:ea typeface="Arial"/>
              <a:cs typeface="Arial"/>
              <a:sym typeface="Arial"/>
            </a:endParaRPr>
          </a:p>
          <a:p>
            <a:pPr indent="0" lvl="0" marL="0" rtl="0" algn="l">
              <a:lnSpc>
                <a:spcPct val="170000"/>
              </a:lnSpc>
              <a:spcBef>
                <a:spcPts val="1200"/>
              </a:spcBef>
              <a:spcAft>
                <a:spcPts val="0"/>
              </a:spcAft>
              <a:buNone/>
            </a:pPr>
            <a:r>
              <a:rPr b="1" lang="en-US" sz="1400">
                <a:solidFill>
                  <a:srgbClr val="333333"/>
                </a:solidFill>
                <a:highlight>
                  <a:srgbClr val="FFFFFF"/>
                </a:highlight>
                <a:latin typeface="Arial"/>
                <a:ea typeface="Arial"/>
                <a:cs typeface="Arial"/>
                <a:sym typeface="Arial"/>
              </a:rPr>
              <a:t>Challenge:</a:t>
            </a:r>
            <a:endParaRPr b="1"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1200"/>
              </a:spcBef>
              <a:spcAft>
                <a:spcPts val="0"/>
              </a:spcAft>
              <a:buClr>
                <a:srgbClr val="333333"/>
              </a:buClr>
              <a:buSzPts val="1400"/>
              <a:buChar char="•"/>
            </a:pPr>
            <a:r>
              <a:rPr lang="en-US" sz="1400">
                <a:solidFill>
                  <a:srgbClr val="333333"/>
                </a:solidFill>
                <a:highlight>
                  <a:srgbClr val="FFFFFF"/>
                </a:highlight>
                <a:latin typeface="Arial"/>
                <a:ea typeface="Arial"/>
                <a:cs typeface="Arial"/>
                <a:sym typeface="Arial"/>
              </a:rPr>
              <a:t>Housing</a:t>
            </a:r>
            <a:endParaRPr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Char char="•"/>
            </a:pPr>
            <a:r>
              <a:rPr lang="en-US" sz="1400">
                <a:solidFill>
                  <a:srgbClr val="333333"/>
                </a:solidFill>
                <a:highlight>
                  <a:srgbClr val="FFFFFF"/>
                </a:highlight>
                <a:latin typeface="Arial"/>
                <a:ea typeface="Arial"/>
                <a:cs typeface="Arial"/>
                <a:sym typeface="Arial"/>
              </a:rPr>
              <a:t>Home Care</a:t>
            </a:r>
            <a:endParaRPr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Char char="•"/>
            </a:pPr>
            <a:r>
              <a:rPr lang="en-US" sz="1400">
                <a:solidFill>
                  <a:srgbClr val="333333"/>
                </a:solidFill>
                <a:highlight>
                  <a:srgbClr val="FFFFFF"/>
                </a:highlight>
                <a:latin typeface="Arial"/>
                <a:ea typeface="Arial"/>
                <a:cs typeface="Arial"/>
                <a:sym typeface="Arial"/>
              </a:rPr>
              <a:t>Transportation</a:t>
            </a:r>
            <a:endParaRPr sz="1400">
              <a:solidFill>
                <a:srgbClr val="333333"/>
              </a:solidFill>
              <a:highlight>
                <a:srgbClr val="FFFFFF"/>
              </a:highlight>
              <a:latin typeface="Arial"/>
              <a:ea typeface="Arial"/>
              <a:cs typeface="Arial"/>
              <a:sym typeface="Arial"/>
            </a:endParaRPr>
          </a:p>
          <a:p>
            <a:pPr indent="-304800" lvl="0" marL="457200" rtl="0" algn="l">
              <a:lnSpc>
                <a:spcPct val="170000"/>
              </a:lnSpc>
              <a:spcBef>
                <a:spcPts val="0"/>
              </a:spcBef>
              <a:spcAft>
                <a:spcPts val="0"/>
              </a:spcAft>
              <a:buClr>
                <a:srgbClr val="333333"/>
              </a:buClr>
              <a:buSzPts val="1400"/>
              <a:buChar char="•"/>
            </a:pPr>
            <a:r>
              <a:rPr lang="en-US" sz="1400">
                <a:solidFill>
                  <a:srgbClr val="333333"/>
                </a:solidFill>
                <a:highlight>
                  <a:srgbClr val="FFFFFF"/>
                </a:highlight>
                <a:latin typeface="Arial"/>
                <a:ea typeface="Arial"/>
                <a:cs typeface="Arial"/>
                <a:sym typeface="Arial"/>
              </a:rPr>
              <a:t>Safety</a:t>
            </a:r>
            <a:endParaRPr sz="1400">
              <a:solidFill>
                <a:srgbClr val="333333"/>
              </a:solidFill>
              <a:highlight>
                <a:srgbClr val="FFFFFF"/>
              </a:highlight>
              <a:latin typeface="Arial"/>
              <a:ea typeface="Arial"/>
              <a:cs typeface="Arial"/>
              <a:sym typeface="Arial"/>
            </a:endParaRPr>
          </a:p>
          <a:p>
            <a:pPr indent="0" lvl="0" marL="0" rtl="0" algn="l">
              <a:lnSpc>
                <a:spcPct val="100000"/>
              </a:lnSpc>
              <a:spcBef>
                <a:spcPts val="190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b="1" sz="1200">
              <a:solidFill>
                <a:srgbClr val="333333"/>
              </a:solidFill>
              <a:highlight>
                <a:srgbClr val="FFFFFF"/>
              </a:highlight>
              <a:latin typeface="Montserrat"/>
              <a:ea typeface="Montserrat"/>
              <a:cs typeface="Montserrat"/>
              <a:sym typeface="Montserrat"/>
            </a:endParaRPr>
          </a:p>
          <a:p>
            <a:pPr indent="0" lvl="0" marL="0" rtl="0" algn="l">
              <a:spcBef>
                <a:spcPts val="1000"/>
              </a:spcBef>
              <a:spcAft>
                <a:spcPts val="0"/>
              </a:spcAft>
              <a:buNone/>
            </a:pPr>
            <a:r>
              <a:t/>
            </a:r>
            <a:endParaRPr sz="1200">
              <a:solidFill>
                <a:srgbClr val="333333"/>
              </a:solidFill>
              <a:highlight>
                <a:srgbClr val="FFFFFF"/>
              </a:highlight>
              <a:latin typeface="Montserrat"/>
              <a:ea typeface="Montserrat"/>
              <a:cs typeface="Montserrat"/>
              <a:sym typeface="Montserrat"/>
            </a:endParaRPr>
          </a:p>
          <a:p>
            <a:pPr indent="0" lvl="0" marL="0" rtl="0" algn="l">
              <a:spcBef>
                <a:spcPts val="1000"/>
              </a:spcBef>
              <a:spcAft>
                <a:spcPts val="0"/>
              </a:spcAft>
              <a:buNone/>
            </a:pPr>
            <a:r>
              <a:t/>
            </a:r>
            <a:endParaRPr sz="1200">
              <a:solidFill>
                <a:srgbClr val="333333"/>
              </a:solidFill>
              <a:highlight>
                <a:srgbClr val="FFFFFF"/>
              </a:highlight>
              <a:latin typeface="Montserrat"/>
              <a:ea typeface="Montserrat"/>
              <a:cs typeface="Montserrat"/>
              <a:sym typeface="Montserrat"/>
            </a:endParaRPr>
          </a:p>
          <a:p>
            <a:pPr indent="0" lvl="0" marL="0" rtl="0" algn="l">
              <a:spcBef>
                <a:spcPts val="1000"/>
              </a:spcBef>
              <a:spcAft>
                <a:spcPts val="0"/>
              </a:spcAft>
              <a:buNone/>
            </a:pPr>
            <a:r>
              <a:rPr lang="en-US" sz="900">
                <a:solidFill>
                  <a:srgbClr val="9E9E9E"/>
                </a:solidFill>
                <a:highlight>
                  <a:srgbClr val="FFFFFF"/>
                </a:highlight>
                <a:latin typeface="Montserrat"/>
                <a:ea typeface="Montserrat"/>
                <a:cs typeface="Montserrat"/>
                <a:sym typeface="Montserrat"/>
              </a:rPr>
              <a:t>Souce: </a:t>
            </a:r>
            <a:r>
              <a:rPr lang="en-US" sz="900" u="sng">
                <a:solidFill>
                  <a:srgbClr val="9E9E9E"/>
                </a:solidFill>
                <a:latin typeface="Arial"/>
                <a:ea typeface="Arial"/>
                <a:cs typeface="Arial"/>
                <a:sym typeface="Arial"/>
                <a:hlinkClick r:id="rId3">
                  <a:extLst>
                    <a:ext uri="{A12FA001-AC4F-418D-AE19-62706E023703}">
                      <ahyp:hlinkClr val="tx"/>
                    </a:ext>
                  </a:extLst>
                </a:hlinkClick>
              </a:rPr>
              <a:t>https://www.sfhsa.org/about/reports-publications/disability-san-francisco</a:t>
            </a:r>
            <a:endParaRPr sz="900">
              <a:solidFill>
                <a:srgbClr val="9E9E9E"/>
              </a:solidFill>
              <a:highlight>
                <a:srgbClr val="FFFFFF"/>
              </a:highlight>
              <a:latin typeface="Montserrat"/>
              <a:ea typeface="Montserrat"/>
              <a:cs typeface="Montserrat"/>
              <a:sym typeface="Montserrat"/>
            </a:endParaRPr>
          </a:p>
        </p:txBody>
      </p:sp>
      <p:pic>
        <p:nvPicPr>
          <p:cNvPr id="437" name="Google Shape;437;g1848b1969f7_0_5"/>
          <p:cNvPicPr preferRelativeResize="0"/>
          <p:nvPr/>
        </p:nvPicPr>
        <p:blipFill>
          <a:blip r:embed="rId4">
            <a:alphaModFix/>
          </a:blip>
          <a:stretch>
            <a:fillRect/>
          </a:stretch>
        </p:blipFill>
        <p:spPr>
          <a:xfrm>
            <a:off x="7098824" y="3070028"/>
            <a:ext cx="4996726" cy="3329075"/>
          </a:xfrm>
          <a:prstGeom prst="rect">
            <a:avLst/>
          </a:prstGeom>
          <a:noFill/>
          <a:ln>
            <a:noFill/>
          </a:ln>
        </p:spPr>
      </p:pic>
      <p:sp>
        <p:nvSpPr>
          <p:cNvPr id="438" name="Google Shape;438;g1848b1969f7_0_5"/>
          <p:cNvSpPr txBox="1"/>
          <p:nvPr/>
        </p:nvSpPr>
        <p:spPr>
          <a:xfrm>
            <a:off x="6623000" y="6399100"/>
            <a:ext cx="53913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solidFill>
                <a:schemeClr val="accent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194741ff46c_0_29"/>
          <p:cNvPicPr preferRelativeResize="0"/>
          <p:nvPr/>
        </p:nvPicPr>
        <p:blipFill>
          <a:blip r:embed="rId3">
            <a:alphaModFix/>
          </a:blip>
          <a:stretch>
            <a:fillRect/>
          </a:stretch>
        </p:blipFill>
        <p:spPr>
          <a:xfrm>
            <a:off x="1695175" y="1422825"/>
            <a:ext cx="7006775" cy="4778976"/>
          </a:xfrm>
          <a:prstGeom prst="rect">
            <a:avLst/>
          </a:prstGeom>
          <a:noFill/>
          <a:ln>
            <a:noFill/>
          </a:ln>
        </p:spPr>
      </p:pic>
      <p:sp>
        <p:nvSpPr>
          <p:cNvPr id="444" name="Google Shape;444;g194741ff46c_0_29"/>
          <p:cNvSpPr txBox="1"/>
          <p:nvPr>
            <p:ph type="title"/>
          </p:nvPr>
        </p:nvSpPr>
        <p:spPr>
          <a:xfrm>
            <a:off x="477350" y="2863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4500">
                <a:solidFill>
                  <a:srgbClr val="FF9900"/>
                </a:solidFill>
                <a:latin typeface="Merriweather"/>
                <a:ea typeface="Merriweather"/>
                <a:cs typeface="Merriweather"/>
                <a:sym typeface="Merriweather"/>
              </a:rPr>
              <a:t>Market Size Projection</a:t>
            </a:r>
            <a:endParaRPr/>
          </a:p>
        </p:txBody>
      </p:sp>
      <p:pic>
        <p:nvPicPr>
          <p:cNvPr id="445" name="Google Shape;445;g194741ff46c_0_29"/>
          <p:cNvPicPr preferRelativeResize="0"/>
          <p:nvPr/>
        </p:nvPicPr>
        <p:blipFill>
          <a:blip r:embed="rId4">
            <a:alphaModFix/>
          </a:blip>
          <a:stretch>
            <a:fillRect/>
          </a:stretch>
        </p:blipFill>
        <p:spPr>
          <a:xfrm>
            <a:off x="10102650" y="3788950"/>
            <a:ext cx="2089350" cy="2511975"/>
          </a:xfrm>
          <a:prstGeom prst="rect">
            <a:avLst/>
          </a:prstGeom>
          <a:noFill/>
          <a:ln>
            <a:noFill/>
          </a:ln>
        </p:spPr>
      </p:pic>
      <p:sp>
        <p:nvSpPr>
          <p:cNvPr id="446" name="Google Shape;446;g194741ff46c_0_29"/>
          <p:cNvSpPr txBox="1"/>
          <p:nvPr/>
        </p:nvSpPr>
        <p:spPr>
          <a:xfrm>
            <a:off x="477350" y="6412075"/>
            <a:ext cx="643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rgbClr val="9E9E9E"/>
                </a:solidFill>
                <a:latin typeface="Calibri"/>
                <a:ea typeface="Calibri"/>
                <a:cs typeface="Calibri"/>
                <a:sym typeface="Calibri"/>
              </a:rPr>
              <a:t>https://statisticalatlas.com/place/California/San-Francisco/Household-Types</a:t>
            </a:r>
            <a:endParaRPr sz="900">
              <a:solidFill>
                <a:srgbClr val="9E9E9E"/>
              </a:solidFill>
              <a:latin typeface="Calibri"/>
              <a:ea typeface="Calibri"/>
              <a:cs typeface="Calibri"/>
              <a:sym typeface="Calibri"/>
            </a:endParaRPr>
          </a:p>
        </p:txBody>
      </p:sp>
      <p:cxnSp>
        <p:nvCxnSpPr>
          <p:cNvPr id="447" name="Google Shape;447;g194741ff46c_0_29"/>
          <p:cNvCxnSpPr>
            <a:endCxn id="448" idx="3"/>
          </p:cNvCxnSpPr>
          <p:nvPr/>
        </p:nvCxnSpPr>
        <p:spPr>
          <a:xfrm rot="10800000">
            <a:off x="2538575" y="4924250"/>
            <a:ext cx="1300800" cy="6708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g194741ff46c_0_29"/>
          <p:cNvCxnSpPr/>
          <p:nvPr/>
        </p:nvCxnSpPr>
        <p:spPr>
          <a:xfrm flipH="1" rot="10800000">
            <a:off x="5392950" y="1843975"/>
            <a:ext cx="2033400" cy="77040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g194741ff46c_0_29"/>
          <p:cNvSpPr txBox="1"/>
          <p:nvPr/>
        </p:nvSpPr>
        <p:spPr>
          <a:xfrm>
            <a:off x="7426350" y="1526625"/>
            <a:ext cx="2551200" cy="1046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 77% of population in SF,</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About 45000 people is married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17.7% is Single Mom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5.25 is Single Dad</a:t>
            </a:r>
            <a:endParaRPr>
              <a:solidFill>
                <a:schemeClr val="dk1"/>
              </a:solidFill>
              <a:latin typeface="Calibri"/>
              <a:ea typeface="Calibri"/>
              <a:cs typeface="Calibri"/>
              <a:sym typeface="Calibri"/>
            </a:endParaRPr>
          </a:p>
        </p:txBody>
      </p:sp>
      <p:sp>
        <p:nvSpPr>
          <p:cNvPr id="448" name="Google Shape;448;g194741ff46c_0_29"/>
          <p:cNvSpPr txBox="1"/>
          <p:nvPr/>
        </p:nvSpPr>
        <p:spPr>
          <a:xfrm>
            <a:off x="631475" y="4293200"/>
            <a:ext cx="1907100" cy="1262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16.4% of SF households have children at home,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However, majority of households does not have children</a:t>
            </a:r>
            <a:endParaRPr>
              <a:latin typeface="Calibri"/>
              <a:ea typeface="Calibri"/>
              <a:cs typeface="Calibri"/>
              <a:sym typeface="Calibri"/>
            </a:endParaRPr>
          </a:p>
        </p:txBody>
      </p:sp>
      <p:sp>
        <p:nvSpPr>
          <p:cNvPr id="451" name="Google Shape;451;g194741ff46c_0_29"/>
          <p:cNvSpPr txBox="1"/>
          <p:nvPr/>
        </p:nvSpPr>
        <p:spPr>
          <a:xfrm>
            <a:off x="9131375" y="6412075"/>
            <a:ext cx="30000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58999"/>
          </a:blip>
          <a:tile algn="tl" flip="none" tx="0" sx="99999" ty="0" sy="99999"/>
        </a:blipFill>
      </p:bgPr>
    </p:bg>
    <p:spTree>
      <p:nvGrpSpPr>
        <p:cNvPr id="105" name="Shape 105"/>
        <p:cNvGrpSpPr/>
        <p:nvPr/>
      </p:nvGrpSpPr>
      <p:grpSpPr>
        <a:xfrm>
          <a:off x="0" y="0"/>
          <a:ext cx="0" cy="0"/>
          <a:chOff x="0" y="0"/>
          <a:chExt cx="0" cy="0"/>
        </a:xfrm>
      </p:grpSpPr>
      <p:sp>
        <p:nvSpPr>
          <p:cNvPr id="106" name="Google Shape;106;g1ad488b6a67_3_233"/>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person in a black suit&#10;&#10;Description automatically generated with low confidence" id="107" name="Google Shape;107;g1ad488b6a67_3_233"/>
          <p:cNvPicPr preferRelativeResize="0"/>
          <p:nvPr/>
        </p:nvPicPr>
        <p:blipFill rotWithShape="1">
          <a:blip r:embed="rId4">
            <a:alphaModFix/>
          </a:blip>
          <a:srcRect b="0" l="22016" r="20016" t="0"/>
          <a:stretch/>
        </p:blipFill>
        <p:spPr>
          <a:xfrm>
            <a:off x="14342" y="2120140"/>
            <a:ext cx="2700997" cy="3457575"/>
          </a:xfrm>
          <a:prstGeom prst="rect">
            <a:avLst/>
          </a:prstGeom>
          <a:noFill/>
          <a:ln>
            <a:noFill/>
          </a:ln>
        </p:spPr>
      </p:pic>
      <p:sp>
        <p:nvSpPr>
          <p:cNvPr id="108" name="Google Shape;108;g1ad488b6a67_3_233"/>
          <p:cNvSpPr txBox="1"/>
          <p:nvPr/>
        </p:nvSpPr>
        <p:spPr>
          <a:xfrm>
            <a:off x="103571" y="4932362"/>
            <a:ext cx="2522400" cy="690600"/>
          </a:xfrm>
          <a:prstGeom prst="rect">
            <a:avLst/>
          </a:prstGeom>
          <a:solidFill>
            <a:srgbClr val="000000">
              <a:alpha val="494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Luman Yang </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Business Analytics</a:t>
            </a:r>
            <a:endParaRPr b="0" i="0" sz="1800" u="none" cap="none" strike="noStrike">
              <a:solidFill>
                <a:schemeClr val="dk1"/>
              </a:solidFill>
              <a:latin typeface="Calibri"/>
              <a:ea typeface="Calibri"/>
              <a:cs typeface="Calibri"/>
              <a:sym typeface="Calibri"/>
            </a:endParaRPr>
          </a:p>
        </p:txBody>
      </p:sp>
      <p:pic>
        <p:nvPicPr>
          <p:cNvPr descr="A person taking a selfie&#10;&#10;Description automatically generated" id="109" name="Google Shape;109;g1ad488b6a67_3_233"/>
          <p:cNvPicPr preferRelativeResize="0"/>
          <p:nvPr/>
        </p:nvPicPr>
        <p:blipFill rotWithShape="1">
          <a:blip r:embed="rId5">
            <a:alphaModFix/>
          </a:blip>
          <a:srcRect b="0" l="0" r="1019" t="0"/>
          <a:stretch/>
        </p:blipFill>
        <p:spPr>
          <a:xfrm rot="5400000">
            <a:off x="2549442" y="2429191"/>
            <a:ext cx="3457575" cy="2841628"/>
          </a:xfrm>
          <a:prstGeom prst="rect">
            <a:avLst/>
          </a:prstGeom>
          <a:noFill/>
          <a:ln>
            <a:noFill/>
          </a:ln>
        </p:spPr>
      </p:pic>
      <p:sp>
        <p:nvSpPr>
          <p:cNvPr id="110" name="Google Shape;110;g1ad488b6a67_3_233"/>
          <p:cNvSpPr txBox="1"/>
          <p:nvPr/>
        </p:nvSpPr>
        <p:spPr>
          <a:xfrm>
            <a:off x="2990681" y="4887152"/>
            <a:ext cx="2520900" cy="690600"/>
          </a:xfrm>
          <a:prstGeom prst="rect">
            <a:avLst/>
          </a:prstGeom>
          <a:solidFill>
            <a:srgbClr val="000000">
              <a:alpha val="494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Savita Khadse </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Software Engineering</a:t>
            </a:r>
            <a:endParaRPr b="0" i="0" sz="1800" u="none" cap="none" strike="noStrike">
              <a:solidFill>
                <a:schemeClr val="dk1"/>
              </a:solidFill>
              <a:latin typeface="Calibri"/>
              <a:ea typeface="Calibri"/>
              <a:cs typeface="Calibri"/>
              <a:sym typeface="Calibri"/>
            </a:endParaRPr>
          </a:p>
        </p:txBody>
      </p:sp>
      <p:pic>
        <p:nvPicPr>
          <p:cNvPr descr="A person sitting in a chair&#10;&#10;Description automatically generated with medium confidence" id="111" name="Google Shape;111;g1ad488b6a67_3_233"/>
          <p:cNvPicPr preferRelativeResize="0"/>
          <p:nvPr/>
        </p:nvPicPr>
        <p:blipFill rotWithShape="1">
          <a:blip r:embed="rId6">
            <a:alphaModFix/>
          </a:blip>
          <a:srcRect b="0" l="0" r="0" t="0"/>
          <a:stretch/>
        </p:blipFill>
        <p:spPr>
          <a:xfrm>
            <a:off x="5838089" y="2120140"/>
            <a:ext cx="3405459" cy="3457575"/>
          </a:xfrm>
          <a:prstGeom prst="rect">
            <a:avLst/>
          </a:prstGeom>
          <a:noFill/>
          <a:ln>
            <a:noFill/>
          </a:ln>
        </p:spPr>
      </p:pic>
      <p:sp>
        <p:nvSpPr>
          <p:cNvPr id="112" name="Google Shape;112;g1ad488b6a67_3_233"/>
          <p:cNvSpPr txBox="1"/>
          <p:nvPr/>
        </p:nvSpPr>
        <p:spPr>
          <a:xfrm>
            <a:off x="6120005" y="4909888"/>
            <a:ext cx="2841600" cy="690600"/>
          </a:xfrm>
          <a:prstGeom prst="rect">
            <a:avLst/>
          </a:prstGeom>
          <a:solidFill>
            <a:srgbClr val="000000">
              <a:alpha val="494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Sonal Pande </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Engineering Management</a:t>
            </a:r>
            <a:endParaRPr b="0" i="0" sz="1800" u="none" cap="none" strike="noStrike">
              <a:solidFill>
                <a:schemeClr val="dk1"/>
              </a:solidFill>
              <a:latin typeface="Calibri"/>
              <a:ea typeface="Calibri"/>
              <a:cs typeface="Calibri"/>
              <a:sym typeface="Calibri"/>
            </a:endParaRPr>
          </a:p>
        </p:txBody>
      </p:sp>
      <p:sp>
        <p:nvSpPr>
          <p:cNvPr id="113" name="Google Shape;113;g1ad488b6a67_3_233"/>
          <p:cNvSpPr txBox="1"/>
          <p:nvPr>
            <p:ph type="title"/>
          </p:nvPr>
        </p:nvSpPr>
        <p:spPr>
          <a:xfrm>
            <a:off x="838200" y="672747"/>
            <a:ext cx="105156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b="1" lang="en-US" sz="3200">
                <a:solidFill>
                  <a:schemeClr val="lt1"/>
                </a:solidFill>
                <a:latin typeface="Calibri"/>
                <a:ea typeface="Calibri"/>
                <a:cs typeface="Calibri"/>
                <a:sym typeface="Calibri"/>
              </a:rPr>
              <a:t>Group Members</a:t>
            </a:r>
            <a:endParaRPr sz="3200">
              <a:solidFill>
                <a:schemeClr val="lt1"/>
              </a:solidFill>
              <a:latin typeface="Calibri"/>
              <a:ea typeface="Calibri"/>
              <a:cs typeface="Calibri"/>
              <a:sym typeface="Calibri"/>
            </a:endParaRPr>
          </a:p>
        </p:txBody>
      </p:sp>
      <p:pic>
        <p:nvPicPr>
          <p:cNvPr descr="A person sitting at a table&#10;&#10;Description automatically generated with medium confidence" id="114" name="Google Shape;114;g1ad488b6a67_3_233"/>
          <p:cNvPicPr preferRelativeResize="0"/>
          <p:nvPr>
            <p:ph idx="1" type="body"/>
          </p:nvPr>
        </p:nvPicPr>
        <p:blipFill rotWithShape="1">
          <a:blip r:embed="rId7">
            <a:alphaModFix/>
          </a:blip>
          <a:srcRect b="0" l="5226" r="4029" t="0"/>
          <a:stretch/>
        </p:blipFill>
        <p:spPr>
          <a:xfrm>
            <a:off x="9374460" y="2166938"/>
            <a:ext cx="2817600" cy="3457500"/>
          </a:xfrm>
          <a:prstGeom prst="rect">
            <a:avLst/>
          </a:prstGeom>
          <a:noFill/>
          <a:ln>
            <a:noFill/>
          </a:ln>
        </p:spPr>
      </p:pic>
      <p:sp>
        <p:nvSpPr>
          <p:cNvPr id="115" name="Google Shape;115;g1ad488b6a67_3_2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6" name="Google Shape;116;g1ad488b6a67_3_233"/>
          <p:cNvSpPr txBox="1"/>
          <p:nvPr/>
        </p:nvSpPr>
        <p:spPr>
          <a:xfrm>
            <a:off x="9538575" y="4887151"/>
            <a:ext cx="2522400" cy="690600"/>
          </a:xfrm>
          <a:prstGeom prst="rect">
            <a:avLst/>
          </a:prstGeom>
          <a:solidFill>
            <a:srgbClr val="000000">
              <a:alpha val="494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Kyiv Edwards </a:t>
            </a:r>
            <a:br>
              <a:rPr b="0" i="0" lang="en-US" sz="1800" u="none" cap="none" strike="noStrike">
                <a:solidFill>
                  <a:srgbClr val="FFFFFF"/>
                </a:solidFill>
                <a:latin typeface="Calibri"/>
                <a:ea typeface="Calibri"/>
                <a:cs typeface="Calibri"/>
                <a:sym typeface="Calibri"/>
              </a:rPr>
            </a:br>
            <a:r>
              <a:rPr b="0" i="0" lang="en-US" sz="1800" u="none" cap="none" strike="noStrike">
                <a:solidFill>
                  <a:srgbClr val="FFFFFF"/>
                </a:solidFill>
                <a:latin typeface="Calibri"/>
                <a:ea typeface="Calibri"/>
                <a:cs typeface="Calibri"/>
                <a:sym typeface="Calibri"/>
              </a:rPr>
              <a:t>MBA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aa8608dc5c_0_5"/>
          <p:cNvSpPr txBox="1"/>
          <p:nvPr>
            <p:ph type="title"/>
          </p:nvPr>
        </p:nvSpPr>
        <p:spPr>
          <a:xfrm>
            <a:off x="116325" y="-634150"/>
            <a:ext cx="95595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sz="3600">
                <a:solidFill>
                  <a:srgbClr val="FF9900"/>
                </a:solidFill>
                <a:latin typeface="Merriweather"/>
                <a:ea typeface="Merriweather"/>
                <a:cs typeface="Merriweather"/>
                <a:sym typeface="Merriweather"/>
              </a:rPr>
              <a:t>Market </a:t>
            </a:r>
            <a:r>
              <a:rPr b="1" lang="en-US" sz="3600">
                <a:solidFill>
                  <a:srgbClr val="FF9900"/>
                </a:solidFill>
                <a:latin typeface="Merriweather"/>
                <a:ea typeface="Merriweather"/>
                <a:cs typeface="Merriweather"/>
                <a:sym typeface="Merriweather"/>
              </a:rPr>
              <a:t>Communication</a:t>
            </a:r>
            <a:r>
              <a:rPr b="1" lang="en-US" sz="3600">
                <a:solidFill>
                  <a:srgbClr val="FF9900"/>
                </a:solidFill>
                <a:latin typeface="Merriweather"/>
                <a:ea typeface="Merriweather"/>
                <a:cs typeface="Merriweather"/>
                <a:sym typeface="Merriweather"/>
              </a:rPr>
              <a:t> Strategy </a:t>
            </a:r>
            <a:endParaRPr sz="3600"/>
          </a:p>
        </p:txBody>
      </p:sp>
      <p:pic>
        <p:nvPicPr>
          <p:cNvPr id="457" name="Google Shape;457;g1aa8608dc5c_0_5"/>
          <p:cNvPicPr preferRelativeResize="0"/>
          <p:nvPr/>
        </p:nvPicPr>
        <p:blipFill>
          <a:blip r:embed="rId3">
            <a:alphaModFix/>
          </a:blip>
          <a:stretch>
            <a:fillRect/>
          </a:stretch>
        </p:blipFill>
        <p:spPr>
          <a:xfrm>
            <a:off x="354338" y="2776225"/>
            <a:ext cx="2028150" cy="2028150"/>
          </a:xfrm>
          <a:prstGeom prst="rect">
            <a:avLst/>
          </a:prstGeom>
          <a:noFill/>
          <a:ln>
            <a:noFill/>
          </a:ln>
        </p:spPr>
      </p:pic>
      <p:pic>
        <p:nvPicPr>
          <p:cNvPr id="458" name="Google Shape;458;g1aa8608dc5c_0_5"/>
          <p:cNvPicPr preferRelativeResize="0"/>
          <p:nvPr/>
        </p:nvPicPr>
        <p:blipFill>
          <a:blip r:embed="rId4">
            <a:alphaModFix/>
          </a:blip>
          <a:stretch>
            <a:fillRect/>
          </a:stretch>
        </p:blipFill>
        <p:spPr>
          <a:xfrm>
            <a:off x="3525538" y="2685563"/>
            <a:ext cx="2028151" cy="2057085"/>
          </a:xfrm>
          <a:prstGeom prst="rect">
            <a:avLst/>
          </a:prstGeom>
          <a:noFill/>
          <a:ln>
            <a:noFill/>
          </a:ln>
        </p:spPr>
      </p:pic>
      <p:pic>
        <p:nvPicPr>
          <p:cNvPr id="459" name="Google Shape;459;g1aa8608dc5c_0_5"/>
          <p:cNvPicPr preferRelativeResize="0"/>
          <p:nvPr/>
        </p:nvPicPr>
        <p:blipFill>
          <a:blip r:embed="rId5">
            <a:alphaModFix/>
          </a:blip>
          <a:stretch>
            <a:fillRect/>
          </a:stretch>
        </p:blipFill>
        <p:spPr>
          <a:xfrm>
            <a:off x="9496663" y="2712500"/>
            <a:ext cx="2341000" cy="2341000"/>
          </a:xfrm>
          <a:prstGeom prst="rect">
            <a:avLst/>
          </a:prstGeom>
          <a:noFill/>
          <a:ln>
            <a:noFill/>
          </a:ln>
        </p:spPr>
      </p:pic>
      <p:sp>
        <p:nvSpPr>
          <p:cNvPr id="460" name="Google Shape;460;g1aa8608dc5c_0_5"/>
          <p:cNvSpPr txBox="1"/>
          <p:nvPr/>
        </p:nvSpPr>
        <p:spPr>
          <a:xfrm>
            <a:off x="784863" y="5163350"/>
            <a:ext cx="128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Calibri"/>
                <a:ea typeface="Calibri"/>
                <a:cs typeface="Calibri"/>
                <a:sym typeface="Calibri"/>
              </a:rPr>
              <a:t>Mail Ads</a:t>
            </a:r>
            <a:endParaRPr b="1" sz="1800">
              <a:latin typeface="Calibri"/>
              <a:ea typeface="Calibri"/>
              <a:cs typeface="Calibri"/>
              <a:sym typeface="Calibri"/>
            </a:endParaRPr>
          </a:p>
        </p:txBody>
      </p:sp>
      <p:sp>
        <p:nvSpPr>
          <p:cNvPr id="461" name="Google Shape;461;g1aa8608dc5c_0_5"/>
          <p:cNvSpPr txBox="1"/>
          <p:nvPr/>
        </p:nvSpPr>
        <p:spPr>
          <a:xfrm>
            <a:off x="4158388" y="5163350"/>
            <a:ext cx="109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Email</a:t>
            </a:r>
            <a:endParaRPr b="1" sz="1800">
              <a:latin typeface="Calibri"/>
              <a:ea typeface="Calibri"/>
              <a:cs typeface="Calibri"/>
              <a:sym typeface="Calibri"/>
            </a:endParaRPr>
          </a:p>
        </p:txBody>
      </p:sp>
      <p:sp>
        <p:nvSpPr>
          <p:cNvPr id="462" name="Google Shape;462;g1aa8608dc5c_0_5"/>
          <p:cNvSpPr txBox="1"/>
          <p:nvPr/>
        </p:nvSpPr>
        <p:spPr>
          <a:xfrm>
            <a:off x="6944438" y="5053500"/>
            <a:ext cx="144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Social Media</a:t>
            </a:r>
            <a:endParaRPr b="1" sz="1800">
              <a:latin typeface="Calibri"/>
              <a:ea typeface="Calibri"/>
              <a:cs typeface="Calibri"/>
              <a:sym typeface="Calibri"/>
            </a:endParaRPr>
          </a:p>
        </p:txBody>
      </p:sp>
      <p:sp>
        <p:nvSpPr>
          <p:cNvPr id="463" name="Google Shape;463;g1aa8608dc5c_0_5"/>
          <p:cNvSpPr txBox="1"/>
          <p:nvPr/>
        </p:nvSpPr>
        <p:spPr>
          <a:xfrm>
            <a:off x="9766163" y="4929550"/>
            <a:ext cx="18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Word of Mouth</a:t>
            </a:r>
            <a:endParaRPr b="1" sz="1800">
              <a:latin typeface="Calibri"/>
              <a:ea typeface="Calibri"/>
              <a:cs typeface="Calibri"/>
              <a:sym typeface="Calibri"/>
            </a:endParaRPr>
          </a:p>
        </p:txBody>
      </p:sp>
      <p:sp>
        <p:nvSpPr>
          <p:cNvPr id="464" name="Google Shape;464;g1aa8608dc5c_0_5"/>
          <p:cNvSpPr txBox="1"/>
          <p:nvPr/>
        </p:nvSpPr>
        <p:spPr>
          <a:xfrm>
            <a:off x="220150" y="966050"/>
            <a:ext cx="106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The 3 target customer </a:t>
            </a:r>
            <a:r>
              <a:rPr lang="en-US">
                <a:latin typeface="Calibri"/>
                <a:ea typeface="Calibri"/>
                <a:cs typeface="Calibri"/>
                <a:sym typeface="Calibri"/>
              </a:rPr>
              <a:t>segment</a:t>
            </a:r>
            <a:r>
              <a:rPr lang="en-US">
                <a:latin typeface="Calibri"/>
                <a:ea typeface="Calibri"/>
                <a:cs typeface="Calibri"/>
                <a:sym typeface="Calibri"/>
              </a:rPr>
              <a:t> which is a niche marketing, we can promote services to a small, specific and well-defined audience.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We will imply both traditional and digital marketing media for reaching our target audiences.</a:t>
            </a:r>
            <a:endParaRPr>
              <a:latin typeface="Calibri"/>
              <a:ea typeface="Calibri"/>
              <a:cs typeface="Calibri"/>
              <a:sym typeface="Calibri"/>
            </a:endParaRPr>
          </a:p>
        </p:txBody>
      </p:sp>
      <p:pic>
        <p:nvPicPr>
          <p:cNvPr id="465" name="Google Shape;465;g1aa8608dc5c_0_5"/>
          <p:cNvPicPr preferRelativeResize="0"/>
          <p:nvPr/>
        </p:nvPicPr>
        <p:blipFill>
          <a:blip r:embed="rId6">
            <a:alphaModFix/>
          </a:blip>
          <a:stretch>
            <a:fillRect/>
          </a:stretch>
        </p:blipFill>
        <p:spPr>
          <a:xfrm>
            <a:off x="6562613" y="3142450"/>
            <a:ext cx="2400300" cy="1600200"/>
          </a:xfrm>
          <a:prstGeom prst="rect">
            <a:avLst/>
          </a:prstGeom>
          <a:noFill/>
          <a:ln>
            <a:noFill/>
          </a:ln>
        </p:spPr>
      </p:pic>
      <p:sp>
        <p:nvSpPr>
          <p:cNvPr id="466" name="Google Shape;466;g1aa8608dc5c_0_5"/>
          <p:cNvSpPr txBox="1"/>
          <p:nvPr/>
        </p:nvSpPr>
        <p:spPr>
          <a:xfrm>
            <a:off x="9131375" y="6412075"/>
            <a:ext cx="30000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83a809f81a_0_10"/>
          <p:cNvSpPr txBox="1"/>
          <p:nvPr>
            <p:ph type="title"/>
          </p:nvPr>
        </p:nvSpPr>
        <p:spPr>
          <a:xfrm>
            <a:off x="89225" y="449775"/>
            <a:ext cx="10515600" cy="800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4500">
                <a:solidFill>
                  <a:srgbClr val="FF9900"/>
                </a:solidFill>
                <a:latin typeface="Merriweather"/>
                <a:ea typeface="Merriweather"/>
                <a:cs typeface="Merriweather"/>
                <a:sym typeface="Merriweather"/>
              </a:rPr>
              <a:t>Revenue Source:</a:t>
            </a:r>
            <a:endParaRPr b="1" sz="4500">
              <a:solidFill>
                <a:srgbClr val="FF9900"/>
              </a:solidFill>
              <a:latin typeface="Merriweather"/>
              <a:ea typeface="Merriweather"/>
              <a:cs typeface="Merriweather"/>
              <a:sym typeface="Merriweather"/>
            </a:endParaRPr>
          </a:p>
        </p:txBody>
      </p:sp>
      <p:sp>
        <p:nvSpPr>
          <p:cNvPr id="472" name="Google Shape;472;g183a809f81a_0_10"/>
          <p:cNvSpPr txBox="1"/>
          <p:nvPr/>
        </p:nvSpPr>
        <p:spPr>
          <a:xfrm>
            <a:off x="0" y="6457800"/>
            <a:ext cx="5391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solidFill>
                  <a:schemeClr val="accent2"/>
                </a:solidFill>
                <a:latin typeface="Calibri"/>
                <a:ea typeface="Calibri"/>
                <a:cs typeface="Calibri"/>
                <a:sym typeface="Calibri"/>
              </a:rPr>
              <a:t>Luman  Yang</a:t>
            </a:r>
            <a:endParaRPr>
              <a:solidFill>
                <a:schemeClr val="accent2"/>
              </a:solidFill>
              <a:latin typeface="Calibri"/>
              <a:ea typeface="Calibri"/>
              <a:cs typeface="Calibri"/>
              <a:sym typeface="Calibri"/>
            </a:endParaRPr>
          </a:p>
        </p:txBody>
      </p:sp>
      <p:sp>
        <p:nvSpPr>
          <p:cNvPr id="473" name="Google Shape;473;g183a809f81a_0_10"/>
          <p:cNvSpPr/>
          <p:nvPr/>
        </p:nvSpPr>
        <p:spPr>
          <a:xfrm>
            <a:off x="4470950" y="2020525"/>
            <a:ext cx="6377100" cy="517800"/>
          </a:xfrm>
          <a:prstGeom prst="homePlate">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None/>
            </a:pPr>
            <a:r>
              <a:rPr b="1" lang="en-US" sz="1800">
                <a:solidFill>
                  <a:schemeClr val="dk1"/>
                </a:solidFill>
                <a:latin typeface="Lato"/>
                <a:ea typeface="Lato"/>
                <a:cs typeface="Lato"/>
                <a:sym typeface="Lato"/>
              </a:rPr>
              <a:t>Customers</a:t>
            </a:r>
            <a:r>
              <a:rPr lang="en-US" sz="1800">
                <a:solidFill>
                  <a:schemeClr val="dk1"/>
                </a:solidFill>
                <a:latin typeface="Lato"/>
                <a:ea typeface="Lato"/>
                <a:cs typeface="Lato"/>
                <a:sym typeface="Lato"/>
              </a:rPr>
              <a:t>: </a:t>
            </a:r>
            <a:r>
              <a:rPr lang="en-US" sz="1300">
                <a:solidFill>
                  <a:schemeClr val="dk1"/>
                </a:solidFill>
                <a:latin typeface="Lato"/>
                <a:ea typeface="Lato"/>
                <a:cs typeface="Lato"/>
                <a:sym typeface="Lato"/>
              </a:rPr>
              <a:t>By Daily Transaction/ membership subscriptions</a:t>
            </a:r>
            <a:endParaRPr sz="900"/>
          </a:p>
        </p:txBody>
      </p:sp>
      <p:sp>
        <p:nvSpPr>
          <p:cNvPr id="474" name="Google Shape;474;g183a809f81a_0_10"/>
          <p:cNvSpPr/>
          <p:nvPr/>
        </p:nvSpPr>
        <p:spPr>
          <a:xfrm>
            <a:off x="3738425" y="2816350"/>
            <a:ext cx="6277200" cy="517800"/>
          </a:xfrm>
          <a:prstGeom prst="homePlate">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None/>
            </a:pPr>
            <a:r>
              <a:rPr b="1" lang="en-US" sz="1800">
                <a:solidFill>
                  <a:schemeClr val="dk1"/>
                </a:solidFill>
                <a:latin typeface="Lato"/>
                <a:ea typeface="Lato"/>
                <a:cs typeface="Lato"/>
                <a:sym typeface="Lato"/>
              </a:rPr>
              <a:t>Store </a:t>
            </a:r>
            <a:r>
              <a:rPr lang="en-US" sz="1800">
                <a:solidFill>
                  <a:schemeClr val="dk1"/>
                </a:solidFill>
                <a:latin typeface="Lato"/>
                <a:ea typeface="Lato"/>
                <a:cs typeface="Lato"/>
                <a:sym typeface="Lato"/>
              </a:rPr>
              <a:t>:</a:t>
            </a:r>
            <a:r>
              <a:rPr lang="en-US" sz="1300">
                <a:solidFill>
                  <a:schemeClr val="dk1"/>
                </a:solidFill>
                <a:latin typeface="Lato"/>
                <a:ea typeface="Lato"/>
                <a:cs typeface="Lato"/>
                <a:sym typeface="Lato"/>
              </a:rPr>
              <a:t> By partnership contract</a:t>
            </a:r>
            <a:endParaRPr sz="1300">
              <a:solidFill>
                <a:schemeClr val="dk1"/>
              </a:solidFill>
              <a:latin typeface="Lato"/>
              <a:ea typeface="Lato"/>
              <a:cs typeface="Lato"/>
              <a:sym typeface="Lato"/>
            </a:endParaRPr>
          </a:p>
        </p:txBody>
      </p:sp>
      <p:sp>
        <p:nvSpPr>
          <p:cNvPr id="475" name="Google Shape;475;g183a809f81a_0_10"/>
          <p:cNvSpPr/>
          <p:nvPr/>
        </p:nvSpPr>
        <p:spPr>
          <a:xfrm>
            <a:off x="2091500" y="3793050"/>
            <a:ext cx="6832800" cy="542700"/>
          </a:xfrm>
          <a:prstGeom prst="homePlate">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None/>
            </a:pPr>
            <a:r>
              <a:rPr b="1" lang="en-US" sz="1600">
                <a:solidFill>
                  <a:schemeClr val="dk1"/>
                </a:solidFill>
                <a:latin typeface="Lato"/>
                <a:ea typeface="Lato"/>
                <a:cs typeface="Lato"/>
                <a:sym typeface="Lato"/>
              </a:rPr>
              <a:t>Government Funding:</a:t>
            </a:r>
            <a:r>
              <a:rPr lang="en-US" sz="1600">
                <a:solidFill>
                  <a:schemeClr val="dk1"/>
                </a:solidFill>
                <a:latin typeface="Lato"/>
                <a:ea typeface="Lato"/>
                <a:cs typeface="Lato"/>
                <a:sym typeface="Lato"/>
              </a:rPr>
              <a:t> </a:t>
            </a:r>
            <a:r>
              <a:rPr lang="en-US" sz="1300">
                <a:solidFill>
                  <a:schemeClr val="dk1"/>
                </a:solidFill>
                <a:latin typeface="Lato"/>
                <a:ea typeface="Lato"/>
                <a:cs typeface="Lato"/>
                <a:sym typeface="Lato"/>
              </a:rPr>
              <a:t>By collaborating with community service organizations.</a:t>
            </a:r>
            <a:endParaRPr sz="1300">
              <a:solidFill>
                <a:schemeClr val="dk1"/>
              </a:solidFill>
              <a:latin typeface="Lato"/>
              <a:ea typeface="Lato"/>
              <a:cs typeface="Lato"/>
              <a:sym typeface="Lato"/>
            </a:endParaRPr>
          </a:p>
        </p:txBody>
      </p:sp>
      <p:sp>
        <p:nvSpPr>
          <p:cNvPr id="476" name="Google Shape;476;g183a809f81a_0_10"/>
          <p:cNvSpPr/>
          <p:nvPr/>
        </p:nvSpPr>
        <p:spPr>
          <a:xfrm>
            <a:off x="596100" y="4730275"/>
            <a:ext cx="6514500" cy="517800"/>
          </a:xfrm>
          <a:prstGeom prst="homePlate">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Lato"/>
              <a:ea typeface="Lato"/>
              <a:cs typeface="Lato"/>
              <a:sym typeface="Lato"/>
            </a:endParaRPr>
          </a:p>
          <a:p>
            <a:pPr indent="0" lvl="0" marL="0" rtl="0" algn="l">
              <a:lnSpc>
                <a:spcPct val="100000"/>
              </a:lnSpc>
              <a:spcBef>
                <a:spcPts val="1200"/>
              </a:spcBef>
              <a:spcAft>
                <a:spcPts val="0"/>
              </a:spcAft>
              <a:buNone/>
            </a:pPr>
            <a:r>
              <a:rPr b="1" lang="en-US" sz="1800">
                <a:solidFill>
                  <a:schemeClr val="dk1"/>
                </a:solidFill>
                <a:latin typeface="Lato"/>
                <a:ea typeface="Lato"/>
                <a:cs typeface="Lato"/>
                <a:sym typeface="Lato"/>
              </a:rPr>
              <a:t>E-retailer/ Small Business Owner:</a:t>
            </a:r>
            <a:r>
              <a:rPr lang="en-US" sz="1300">
                <a:solidFill>
                  <a:schemeClr val="dk1"/>
                </a:solidFill>
                <a:latin typeface="Lato"/>
                <a:ea typeface="Lato"/>
                <a:cs typeface="Lato"/>
                <a:sym typeface="Lato"/>
              </a:rPr>
              <a:t> By Discount Bulk Deals</a:t>
            </a:r>
            <a:endParaRPr sz="1300">
              <a:solidFill>
                <a:schemeClr val="dk1"/>
              </a:solidFill>
              <a:latin typeface="Calibri"/>
              <a:ea typeface="Calibri"/>
              <a:cs typeface="Calibri"/>
              <a:sym typeface="Calibri"/>
            </a:endParaRPr>
          </a:p>
          <a:p>
            <a:pPr indent="0" lvl="0" marL="0" rtl="0" algn="l">
              <a:lnSpc>
                <a:spcPct val="100000"/>
              </a:lnSpc>
              <a:spcBef>
                <a:spcPts val="1200"/>
              </a:spcBef>
              <a:spcAft>
                <a:spcPts val="1200"/>
              </a:spcAft>
              <a:buNone/>
            </a:pPr>
            <a:r>
              <a:t/>
            </a:r>
            <a:endParaRPr sz="1800">
              <a:solidFill>
                <a:schemeClr val="dk1"/>
              </a:solidFill>
              <a:latin typeface="Lato"/>
              <a:ea typeface="Lato"/>
              <a:cs typeface="Lato"/>
              <a:sym typeface="Lato"/>
            </a:endParaRPr>
          </a:p>
        </p:txBody>
      </p:sp>
      <p:pic>
        <p:nvPicPr>
          <p:cNvPr id="477" name="Google Shape;477;g183a809f81a_0_10"/>
          <p:cNvPicPr preferRelativeResize="0"/>
          <p:nvPr/>
        </p:nvPicPr>
        <p:blipFill>
          <a:blip r:embed="rId3">
            <a:alphaModFix/>
          </a:blip>
          <a:stretch>
            <a:fillRect/>
          </a:stretch>
        </p:blipFill>
        <p:spPr>
          <a:xfrm>
            <a:off x="7039763" y="3995125"/>
            <a:ext cx="5096525" cy="275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83a809f81a_10_10"/>
          <p:cNvSpPr txBox="1"/>
          <p:nvPr>
            <p:ph type="title"/>
          </p:nvPr>
        </p:nvSpPr>
        <p:spPr>
          <a:xfrm>
            <a:off x="228600" y="346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500">
                <a:solidFill>
                  <a:srgbClr val="FF9900"/>
                </a:solidFill>
                <a:latin typeface="Merriweather"/>
                <a:ea typeface="Merriweather"/>
                <a:cs typeface="Merriweather"/>
                <a:sym typeface="Merriweather"/>
              </a:rPr>
              <a:t>Cost</a:t>
            </a:r>
            <a:r>
              <a:rPr lang="en-US"/>
              <a:t> </a:t>
            </a:r>
            <a:r>
              <a:rPr b="1" lang="en-US" sz="4500">
                <a:solidFill>
                  <a:srgbClr val="FF9900"/>
                </a:solidFill>
                <a:latin typeface="Merriweather"/>
                <a:ea typeface="Merriweather"/>
                <a:cs typeface="Merriweather"/>
                <a:sym typeface="Merriweather"/>
              </a:rPr>
              <a:t>of good sold :</a:t>
            </a:r>
            <a:endParaRPr/>
          </a:p>
        </p:txBody>
      </p:sp>
      <p:sp>
        <p:nvSpPr>
          <p:cNvPr id="483" name="Google Shape;483;g183a809f81a_10_10"/>
          <p:cNvSpPr txBox="1"/>
          <p:nvPr>
            <p:ph idx="1" type="body"/>
          </p:nvPr>
        </p:nvSpPr>
        <p:spPr>
          <a:xfrm>
            <a:off x="439650" y="1671775"/>
            <a:ext cx="5448300" cy="4505100"/>
          </a:xfrm>
          <a:prstGeom prst="rect">
            <a:avLst/>
          </a:prstGeom>
        </p:spPr>
        <p:txBody>
          <a:bodyPr anchorCtr="0" anchor="t" bIns="45700" lIns="91425" spcFirstLastPara="1" rIns="91425" wrap="square" tIns="45700">
            <a:normAutofit fontScale="77500"/>
          </a:bodyPr>
          <a:lstStyle/>
          <a:p>
            <a:pPr indent="-346710" lvl="0" marL="838200" rtl="0" algn="l">
              <a:lnSpc>
                <a:spcPct val="187500"/>
              </a:lnSpc>
              <a:spcBef>
                <a:spcPts val="0"/>
              </a:spcBef>
              <a:spcAft>
                <a:spcPts val="0"/>
              </a:spcAft>
              <a:buClr>
                <a:srgbClr val="222222"/>
              </a:buClr>
              <a:buSzPct val="100000"/>
              <a:buFont typeface="Trebuchet MS"/>
              <a:buChar char="★"/>
            </a:pPr>
            <a:r>
              <a:rPr lang="en-US" sz="2400">
                <a:solidFill>
                  <a:srgbClr val="222222"/>
                </a:solidFill>
                <a:highlight>
                  <a:srgbClr val="FFFFFF"/>
                </a:highlight>
                <a:latin typeface="Trebuchet MS"/>
                <a:ea typeface="Trebuchet MS"/>
                <a:cs typeface="Trebuchet MS"/>
                <a:sym typeface="Trebuchet MS"/>
              </a:rPr>
              <a:t>Application monitoring costs</a:t>
            </a:r>
            <a:endParaRPr sz="2400">
              <a:solidFill>
                <a:srgbClr val="222222"/>
              </a:solidFill>
              <a:highlight>
                <a:srgbClr val="FFFFFF"/>
              </a:highlight>
              <a:latin typeface="Trebuchet MS"/>
              <a:ea typeface="Trebuchet MS"/>
              <a:cs typeface="Trebuchet MS"/>
              <a:sym typeface="Trebuchet MS"/>
            </a:endParaRPr>
          </a:p>
          <a:p>
            <a:pPr indent="-346710" lvl="0" marL="838200" rtl="0" algn="l">
              <a:lnSpc>
                <a:spcPct val="187500"/>
              </a:lnSpc>
              <a:spcBef>
                <a:spcPts val="0"/>
              </a:spcBef>
              <a:spcAft>
                <a:spcPts val="0"/>
              </a:spcAft>
              <a:buClr>
                <a:srgbClr val="222222"/>
              </a:buClr>
              <a:buSzPct val="100000"/>
              <a:buFont typeface="Trebuchet MS"/>
              <a:buChar char="★"/>
            </a:pPr>
            <a:r>
              <a:rPr lang="en-US" sz="2400">
                <a:solidFill>
                  <a:srgbClr val="222222"/>
                </a:solidFill>
                <a:highlight>
                  <a:srgbClr val="FFFFFF"/>
                </a:highlight>
                <a:latin typeface="Trebuchet MS"/>
                <a:ea typeface="Trebuchet MS"/>
                <a:cs typeface="Trebuchet MS"/>
                <a:sym typeface="Trebuchet MS"/>
              </a:rPr>
              <a:t>Marketing expense</a:t>
            </a:r>
            <a:endParaRPr sz="2400">
              <a:solidFill>
                <a:srgbClr val="222222"/>
              </a:solidFill>
              <a:highlight>
                <a:srgbClr val="FFFFFF"/>
              </a:highlight>
              <a:latin typeface="Trebuchet MS"/>
              <a:ea typeface="Trebuchet MS"/>
              <a:cs typeface="Trebuchet MS"/>
              <a:sym typeface="Trebuchet MS"/>
            </a:endParaRPr>
          </a:p>
          <a:p>
            <a:pPr indent="-346710" lvl="0" marL="838200" rtl="0" algn="l">
              <a:lnSpc>
                <a:spcPct val="187500"/>
              </a:lnSpc>
              <a:spcBef>
                <a:spcPts val="0"/>
              </a:spcBef>
              <a:spcAft>
                <a:spcPts val="0"/>
              </a:spcAft>
              <a:buClr>
                <a:srgbClr val="222222"/>
              </a:buClr>
              <a:buSzPct val="100000"/>
              <a:buFont typeface="Trebuchet MS"/>
              <a:buChar char="★"/>
            </a:pPr>
            <a:r>
              <a:rPr lang="en-US" sz="2400">
                <a:solidFill>
                  <a:srgbClr val="222222"/>
                </a:solidFill>
                <a:highlight>
                  <a:srgbClr val="FFFFFF"/>
                </a:highlight>
                <a:latin typeface="Trebuchet MS"/>
                <a:ea typeface="Trebuchet MS"/>
                <a:cs typeface="Trebuchet MS"/>
                <a:sym typeface="Trebuchet MS"/>
              </a:rPr>
              <a:t>Software license fees </a:t>
            </a:r>
            <a:endParaRPr sz="2400">
              <a:solidFill>
                <a:srgbClr val="222222"/>
              </a:solidFill>
              <a:highlight>
                <a:srgbClr val="FFFFFF"/>
              </a:highlight>
              <a:latin typeface="Trebuchet MS"/>
              <a:ea typeface="Trebuchet MS"/>
              <a:cs typeface="Trebuchet MS"/>
              <a:sym typeface="Trebuchet MS"/>
            </a:endParaRPr>
          </a:p>
          <a:p>
            <a:pPr indent="-346710" lvl="0" marL="838200" rtl="0" algn="l">
              <a:lnSpc>
                <a:spcPct val="187500"/>
              </a:lnSpc>
              <a:spcBef>
                <a:spcPts val="0"/>
              </a:spcBef>
              <a:spcAft>
                <a:spcPts val="0"/>
              </a:spcAft>
              <a:buClr>
                <a:srgbClr val="222222"/>
              </a:buClr>
              <a:buSzPct val="100000"/>
              <a:buFont typeface="Trebuchet MS"/>
              <a:buChar char="★"/>
            </a:pPr>
            <a:r>
              <a:rPr lang="en-US" sz="2400">
                <a:solidFill>
                  <a:srgbClr val="222222"/>
                </a:solidFill>
                <a:highlight>
                  <a:srgbClr val="FFFFFF"/>
                </a:highlight>
                <a:latin typeface="Trebuchet MS"/>
                <a:ea typeface="Trebuchet MS"/>
                <a:cs typeface="Trebuchet MS"/>
                <a:sym typeface="Trebuchet MS"/>
              </a:rPr>
              <a:t>Website development and support costs</a:t>
            </a:r>
            <a:endParaRPr sz="2400">
              <a:solidFill>
                <a:srgbClr val="222222"/>
              </a:solidFill>
              <a:highlight>
                <a:srgbClr val="FFFFFF"/>
              </a:highlight>
              <a:latin typeface="Trebuchet MS"/>
              <a:ea typeface="Trebuchet MS"/>
              <a:cs typeface="Trebuchet MS"/>
              <a:sym typeface="Trebuchet MS"/>
            </a:endParaRPr>
          </a:p>
          <a:p>
            <a:pPr indent="-346710" lvl="0" marL="838200" rtl="0" algn="l">
              <a:lnSpc>
                <a:spcPct val="187500"/>
              </a:lnSpc>
              <a:spcBef>
                <a:spcPts val="0"/>
              </a:spcBef>
              <a:spcAft>
                <a:spcPts val="0"/>
              </a:spcAft>
              <a:buClr>
                <a:srgbClr val="222222"/>
              </a:buClr>
              <a:buSzPct val="100000"/>
              <a:buFont typeface="Trebuchet MS"/>
              <a:buChar char="★"/>
            </a:pPr>
            <a:r>
              <a:rPr lang="en-US" sz="2400">
                <a:solidFill>
                  <a:srgbClr val="222222"/>
                </a:solidFill>
                <a:highlight>
                  <a:srgbClr val="FFFFFF"/>
                </a:highlight>
                <a:latin typeface="Trebuchet MS"/>
                <a:ea typeface="Trebuchet MS"/>
                <a:cs typeface="Trebuchet MS"/>
                <a:sym typeface="Trebuchet MS"/>
              </a:rPr>
              <a:t>Professional services and training costs</a:t>
            </a:r>
            <a:endParaRPr sz="2400">
              <a:solidFill>
                <a:srgbClr val="222222"/>
              </a:solidFill>
              <a:highlight>
                <a:srgbClr val="FFFFFF"/>
              </a:highlight>
              <a:latin typeface="Trebuchet MS"/>
              <a:ea typeface="Trebuchet MS"/>
              <a:cs typeface="Trebuchet MS"/>
              <a:sym typeface="Trebuchet MS"/>
            </a:endParaRPr>
          </a:p>
          <a:p>
            <a:pPr indent="0" lvl="0" marL="0" rtl="0" algn="l">
              <a:spcBef>
                <a:spcPts val="7700"/>
              </a:spcBef>
              <a:spcAft>
                <a:spcPts val="0"/>
              </a:spcAft>
              <a:buNone/>
            </a:pPr>
            <a:r>
              <a:t/>
            </a:r>
            <a:endParaRPr/>
          </a:p>
        </p:txBody>
      </p:sp>
      <p:pic>
        <p:nvPicPr>
          <p:cNvPr id="484" name="Google Shape;484;g183a809f81a_10_10"/>
          <p:cNvPicPr preferRelativeResize="0"/>
          <p:nvPr/>
        </p:nvPicPr>
        <p:blipFill>
          <a:blip r:embed="rId3">
            <a:alphaModFix/>
          </a:blip>
          <a:stretch>
            <a:fillRect/>
          </a:stretch>
        </p:blipFill>
        <p:spPr>
          <a:xfrm>
            <a:off x="6832600" y="147725"/>
            <a:ext cx="5359401" cy="6176874"/>
          </a:xfrm>
          <a:prstGeom prst="rect">
            <a:avLst/>
          </a:prstGeom>
          <a:noFill/>
          <a:ln>
            <a:noFill/>
          </a:ln>
        </p:spPr>
      </p:pic>
      <p:sp>
        <p:nvSpPr>
          <p:cNvPr id="485" name="Google Shape;485;g183a809f81a_10_10"/>
          <p:cNvSpPr txBox="1"/>
          <p:nvPr/>
        </p:nvSpPr>
        <p:spPr>
          <a:xfrm>
            <a:off x="6610350" y="6324600"/>
            <a:ext cx="53913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Luman  Yang</a:t>
            </a:r>
            <a:endParaRPr>
              <a:solidFill>
                <a:schemeClr val="accent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83a809f81a_10_20"/>
          <p:cNvSpPr txBox="1"/>
          <p:nvPr>
            <p:ph type="title"/>
          </p:nvPr>
        </p:nvSpPr>
        <p:spPr>
          <a:xfrm>
            <a:off x="268525" y="0"/>
            <a:ext cx="47610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sz="4500">
                <a:solidFill>
                  <a:srgbClr val="FF9900"/>
                </a:solidFill>
                <a:latin typeface="Merriweather"/>
                <a:ea typeface="Merriweather"/>
                <a:cs typeface="Merriweather"/>
                <a:sym typeface="Merriweather"/>
              </a:rPr>
              <a:t>Financial</a:t>
            </a:r>
            <a:r>
              <a:rPr lang="en-US"/>
              <a:t> </a:t>
            </a:r>
            <a:r>
              <a:rPr b="1" lang="en-US" sz="4500">
                <a:solidFill>
                  <a:srgbClr val="FF9900"/>
                </a:solidFill>
                <a:latin typeface="Merriweather"/>
                <a:ea typeface="Merriweather"/>
                <a:cs typeface="Merriweather"/>
                <a:sym typeface="Merriweather"/>
              </a:rPr>
              <a:t>Goal</a:t>
            </a:r>
            <a:endParaRPr/>
          </a:p>
        </p:txBody>
      </p:sp>
      <p:sp>
        <p:nvSpPr>
          <p:cNvPr id="491" name="Google Shape;491;g183a809f81a_10_20"/>
          <p:cNvSpPr txBox="1"/>
          <p:nvPr>
            <p:ph idx="1" type="body"/>
          </p:nvPr>
        </p:nvSpPr>
        <p:spPr>
          <a:xfrm>
            <a:off x="7869200" y="4452738"/>
            <a:ext cx="4373400" cy="2022900"/>
          </a:xfrm>
          <a:prstGeom prst="rect">
            <a:avLst/>
          </a:prstGeom>
        </p:spPr>
        <p:txBody>
          <a:bodyPr anchorCtr="0" anchor="t" bIns="45700" lIns="91425" spcFirstLastPara="1" rIns="91425" wrap="square" tIns="45700">
            <a:normAutofit/>
          </a:bodyPr>
          <a:lstStyle/>
          <a:p>
            <a:pPr indent="0" lvl="0" marL="0" rtl="0" algn="l">
              <a:lnSpc>
                <a:spcPct val="200000"/>
              </a:lnSpc>
              <a:spcBef>
                <a:spcPts val="1000"/>
              </a:spcBef>
              <a:spcAft>
                <a:spcPts val="0"/>
              </a:spcAft>
              <a:buNone/>
            </a:pPr>
            <a:r>
              <a:rPr b="1" lang="en-US" sz="1800">
                <a:solidFill>
                  <a:srgbClr val="222222"/>
                </a:solidFill>
                <a:latin typeface="Trebuchet MS"/>
                <a:ea typeface="Trebuchet MS"/>
                <a:cs typeface="Trebuchet MS"/>
                <a:sym typeface="Trebuchet MS"/>
              </a:rPr>
              <a:t>Achieve 80 % of gross margins in 2024.</a:t>
            </a:r>
            <a:endParaRPr b="1" sz="1800">
              <a:solidFill>
                <a:srgbClr val="222222"/>
              </a:solidFill>
              <a:latin typeface="Trebuchet MS"/>
              <a:ea typeface="Trebuchet MS"/>
              <a:cs typeface="Trebuchet MS"/>
              <a:sym typeface="Trebuchet MS"/>
            </a:endParaRPr>
          </a:p>
          <a:p>
            <a:pPr indent="0" lvl="0" marL="0" rtl="0" algn="l">
              <a:lnSpc>
                <a:spcPct val="200000"/>
              </a:lnSpc>
              <a:spcBef>
                <a:spcPts val="1000"/>
              </a:spcBef>
              <a:spcAft>
                <a:spcPts val="0"/>
              </a:spcAft>
              <a:buNone/>
            </a:pPr>
            <a:r>
              <a:rPr b="1" lang="en-US" sz="1800">
                <a:solidFill>
                  <a:srgbClr val="222222"/>
                </a:solidFill>
                <a:latin typeface="Trebuchet MS"/>
                <a:ea typeface="Trebuchet MS"/>
                <a:cs typeface="Trebuchet MS"/>
                <a:sym typeface="Trebuchet MS"/>
              </a:rPr>
              <a:t>Provide returns to shareholders.</a:t>
            </a:r>
            <a:endParaRPr b="1" sz="2400"/>
          </a:p>
        </p:txBody>
      </p:sp>
      <p:sp>
        <p:nvSpPr>
          <p:cNvPr id="492" name="Google Shape;492;g183a809f81a_10_20"/>
          <p:cNvSpPr txBox="1"/>
          <p:nvPr/>
        </p:nvSpPr>
        <p:spPr>
          <a:xfrm>
            <a:off x="6610350" y="6324600"/>
            <a:ext cx="53913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US">
                <a:solidFill>
                  <a:schemeClr val="accent2"/>
                </a:solidFill>
                <a:latin typeface="Calibri"/>
                <a:ea typeface="Calibri"/>
                <a:cs typeface="Calibri"/>
                <a:sym typeface="Calibri"/>
              </a:rPr>
              <a:t>   Luman Yang</a:t>
            </a:r>
            <a:endParaRPr>
              <a:solidFill>
                <a:schemeClr val="accent2"/>
              </a:solidFill>
              <a:latin typeface="Calibri"/>
              <a:ea typeface="Calibri"/>
              <a:cs typeface="Calibri"/>
              <a:sym typeface="Calibri"/>
            </a:endParaRPr>
          </a:p>
        </p:txBody>
      </p:sp>
      <p:pic>
        <p:nvPicPr>
          <p:cNvPr id="493" name="Google Shape;493;g183a809f81a_10_20"/>
          <p:cNvPicPr preferRelativeResize="0"/>
          <p:nvPr/>
        </p:nvPicPr>
        <p:blipFill>
          <a:blip r:embed="rId3">
            <a:alphaModFix/>
          </a:blip>
          <a:stretch>
            <a:fillRect/>
          </a:stretch>
        </p:blipFill>
        <p:spPr>
          <a:xfrm>
            <a:off x="268524" y="1811225"/>
            <a:ext cx="1543020" cy="1657350"/>
          </a:xfrm>
          <a:prstGeom prst="rect">
            <a:avLst/>
          </a:prstGeom>
          <a:noFill/>
          <a:ln>
            <a:noFill/>
          </a:ln>
        </p:spPr>
      </p:pic>
      <p:pic>
        <p:nvPicPr>
          <p:cNvPr id="494" name="Google Shape;494;g183a809f81a_10_20"/>
          <p:cNvPicPr preferRelativeResize="0"/>
          <p:nvPr/>
        </p:nvPicPr>
        <p:blipFill>
          <a:blip r:embed="rId4">
            <a:alphaModFix/>
          </a:blip>
          <a:stretch>
            <a:fillRect/>
          </a:stretch>
        </p:blipFill>
        <p:spPr>
          <a:xfrm>
            <a:off x="5846850" y="4108875"/>
            <a:ext cx="1657348" cy="1922745"/>
          </a:xfrm>
          <a:prstGeom prst="rect">
            <a:avLst/>
          </a:prstGeom>
          <a:noFill/>
          <a:ln>
            <a:noFill/>
          </a:ln>
        </p:spPr>
      </p:pic>
      <p:sp>
        <p:nvSpPr>
          <p:cNvPr id="495" name="Google Shape;495;g183a809f81a_10_20"/>
          <p:cNvSpPr txBox="1"/>
          <p:nvPr/>
        </p:nvSpPr>
        <p:spPr>
          <a:xfrm>
            <a:off x="2123500" y="1979025"/>
            <a:ext cx="2906100" cy="1108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b="1" lang="en-US" sz="1800">
                <a:solidFill>
                  <a:srgbClr val="222222"/>
                </a:solidFill>
                <a:highlight>
                  <a:schemeClr val="lt1"/>
                </a:highlight>
                <a:latin typeface="Trebuchet MS"/>
                <a:ea typeface="Trebuchet MS"/>
                <a:cs typeface="Trebuchet MS"/>
                <a:sym typeface="Trebuchet MS"/>
              </a:rPr>
              <a:t>Completely covered service in the bay area</a:t>
            </a:r>
            <a:r>
              <a:rPr b="1" lang="en-US" sz="2400">
                <a:solidFill>
                  <a:srgbClr val="222222"/>
                </a:solidFill>
                <a:highlight>
                  <a:schemeClr val="lt1"/>
                </a:highlight>
                <a:latin typeface="Trebuchet MS"/>
                <a:ea typeface="Trebuchet MS"/>
                <a:cs typeface="Trebuchet MS"/>
                <a:sym typeface="Trebuchet MS"/>
              </a:rPr>
              <a:t>.</a:t>
            </a:r>
            <a:endParaRPr b="1">
              <a:latin typeface="Calibri"/>
              <a:ea typeface="Calibri"/>
              <a:cs typeface="Calibri"/>
              <a:sym typeface="Calibri"/>
            </a:endParaRPr>
          </a:p>
        </p:txBody>
      </p:sp>
      <p:sp>
        <p:nvSpPr>
          <p:cNvPr id="496" name="Google Shape;496;g183a809f81a_10_20"/>
          <p:cNvSpPr txBox="1"/>
          <p:nvPr/>
        </p:nvSpPr>
        <p:spPr>
          <a:xfrm>
            <a:off x="1877925" y="4652263"/>
            <a:ext cx="38274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b="1" lang="en-US" sz="1800">
                <a:solidFill>
                  <a:srgbClr val="222222"/>
                </a:solidFill>
                <a:latin typeface="Trebuchet MS"/>
                <a:ea typeface="Trebuchet MS"/>
                <a:cs typeface="Trebuchet MS"/>
                <a:sym typeface="Trebuchet MS"/>
              </a:rPr>
              <a:t>Revenue of $ 0.5 Million in 2023</a:t>
            </a:r>
            <a:r>
              <a:rPr lang="en-US" sz="1800">
                <a:solidFill>
                  <a:srgbClr val="222222"/>
                </a:solidFill>
                <a:latin typeface="Trebuchet MS"/>
                <a:ea typeface="Trebuchet MS"/>
                <a:cs typeface="Trebuchet MS"/>
                <a:sym typeface="Trebuchet MS"/>
              </a:rPr>
              <a:t>.</a:t>
            </a:r>
            <a:endParaRPr sz="1800">
              <a:latin typeface="Calibri"/>
              <a:ea typeface="Calibri"/>
              <a:cs typeface="Calibri"/>
              <a:sym typeface="Calibri"/>
            </a:endParaRPr>
          </a:p>
        </p:txBody>
      </p:sp>
      <p:sp>
        <p:nvSpPr>
          <p:cNvPr id="497" name="Google Shape;497;g183a809f81a_10_20"/>
          <p:cNvSpPr txBox="1"/>
          <p:nvPr/>
        </p:nvSpPr>
        <p:spPr>
          <a:xfrm>
            <a:off x="8198000" y="2302275"/>
            <a:ext cx="371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222222"/>
                </a:solidFill>
                <a:highlight>
                  <a:schemeClr val="lt1"/>
                </a:highlight>
                <a:latin typeface="Trebuchet MS"/>
                <a:ea typeface="Trebuchet MS"/>
                <a:cs typeface="Trebuchet MS"/>
                <a:sym typeface="Trebuchet MS"/>
              </a:rPr>
              <a:t>Develop</a:t>
            </a:r>
            <a:r>
              <a:rPr b="1" lang="en-US" sz="1800">
                <a:solidFill>
                  <a:srgbClr val="222222"/>
                </a:solidFill>
                <a:highlight>
                  <a:schemeClr val="lt1"/>
                </a:highlight>
                <a:latin typeface="Trebuchet MS"/>
                <a:ea typeface="Trebuchet MS"/>
                <a:cs typeface="Trebuchet MS"/>
                <a:sym typeface="Trebuchet MS"/>
              </a:rPr>
              <a:t> 20 stores partnerships</a:t>
            </a:r>
            <a:endParaRPr b="1">
              <a:latin typeface="Calibri"/>
              <a:ea typeface="Calibri"/>
              <a:cs typeface="Calibri"/>
              <a:sym typeface="Calibri"/>
            </a:endParaRPr>
          </a:p>
        </p:txBody>
      </p:sp>
      <p:pic>
        <p:nvPicPr>
          <p:cNvPr id="498" name="Google Shape;498;g183a809f81a_10_20"/>
          <p:cNvPicPr preferRelativeResize="0"/>
          <p:nvPr/>
        </p:nvPicPr>
        <p:blipFill>
          <a:blip r:embed="rId5">
            <a:alphaModFix/>
          </a:blip>
          <a:stretch>
            <a:fillRect/>
          </a:stretch>
        </p:blipFill>
        <p:spPr>
          <a:xfrm>
            <a:off x="354676" y="4452750"/>
            <a:ext cx="1108201" cy="1108201"/>
          </a:xfrm>
          <a:prstGeom prst="rect">
            <a:avLst/>
          </a:prstGeom>
          <a:noFill/>
          <a:ln>
            <a:noFill/>
          </a:ln>
        </p:spPr>
      </p:pic>
      <p:pic>
        <p:nvPicPr>
          <p:cNvPr id="499" name="Google Shape;499;g183a809f81a_10_20"/>
          <p:cNvPicPr preferRelativeResize="0"/>
          <p:nvPr/>
        </p:nvPicPr>
        <p:blipFill>
          <a:blip r:embed="rId6">
            <a:alphaModFix/>
          </a:blip>
          <a:stretch>
            <a:fillRect/>
          </a:stretch>
        </p:blipFill>
        <p:spPr>
          <a:xfrm>
            <a:off x="5626925" y="1851538"/>
            <a:ext cx="2097200" cy="1363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ae06fcde8f_0_50"/>
          <p:cNvSpPr txBox="1"/>
          <p:nvPr/>
        </p:nvSpPr>
        <p:spPr>
          <a:xfrm>
            <a:off x="9407375" y="6097650"/>
            <a:ext cx="23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pic>
        <p:nvPicPr>
          <p:cNvPr id="505" name="Google Shape;505;g1ae06fcde8f_0_50"/>
          <p:cNvPicPr preferRelativeResize="0"/>
          <p:nvPr/>
        </p:nvPicPr>
        <p:blipFill>
          <a:blip r:embed="rId3">
            <a:alphaModFix/>
          </a:blip>
          <a:stretch>
            <a:fillRect/>
          </a:stretch>
        </p:blipFill>
        <p:spPr>
          <a:xfrm>
            <a:off x="152400" y="152400"/>
            <a:ext cx="11887201" cy="6435900"/>
          </a:xfrm>
          <a:prstGeom prst="rect">
            <a:avLst/>
          </a:prstGeom>
          <a:noFill/>
          <a:ln>
            <a:noFill/>
          </a:ln>
        </p:spPr>
      </p:pic>
      <p:sp>
        <p:nvSpPr>
          <p:cNvPr id="506" name="Google Shape;506;g1ae06fcde8f_0_50"/>
          <p:cNvSpPr txBox="1"/>
          <p:nvPr/>
        </p:nvSpPr>
        <p:spPr>
          <a:xfrm>
            <a:off x="273450" y="153125"/>
            <a:ext cx="36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E-Commerce website basic scenario</a:t>
            </a:r>
            <a:endParaRPr b="1">
              <a:solidFill>
                <a:srgbClr val="FF99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g1ae06fcde8f_0_18"/>
          <p:cNvPicPr preferRelativeResize="0"/>
          <p:nvPr/>
        </p:nvPicPr>
        <p:blipFill>
          <a:blip r:embed="rId3">
            <a:alphaModFix/>
          </a:blip>
          <a:stretch>
            <a:fillRect/>
          </a:stretch>
        </p:blipFill>
        <p:spPr>
          <a:xfrm>
            <a:off x="6029275" y="1899700"/>
            <a:ext cx="6162725" cy="3473199"/>
          </a:xfrm>
          <a:prstGeom prst="rect">
            <a:avLst/>
          </a:prstGeom>
          <a:noFill/>
          <a:ln>
            <a:noFill/>
          </a:ln>
        </p:spPr>
      </p:pic>
      <p:sp>
        <p:nvSpPr>
          <p:cNvPr id="512" name="Google Shape;512;g1ae06fcde8f_0_18"/>
          <p:cNvSpPr txBox="1"/>
          <p:nvPr/>
        </p:nvSpPr>
        <p:spPr>
          <a:xfrm>
            <a:off x="221375" y="137400"/>
            <a:ext cx="115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solidFill>
                  <a:srgbClr val="FF9900"/>
                </a:solidFill>
                <a:latin typeface="Calibri"/>
                <a:ea typeface="Calibri"/>
                <a:cs typeface="Calibri"/>
                <a:sym typeface="Calibri"/>
              </a:rPr>
              <a:t>Django architecture</a:t>
            </a:r>
            <a:endParaRPr>
              <a:solidFill>
                <a:srgbClr val="FF9900"/>
              </a:solidFill>
              <a:latin typeface="Calibri"/>
              <a:ea typeface="Calibri"/>
              <a:cs typeface="Calibri"/>
              <a:sym typeface="Calibri"/>
            </a:endParaRPr>
          </a:p>
        </p:txBody>
      </p:sp>
      <p:pic>
        <p:nvPicPr>
          <p:cNvPr id="513" name="Google Shape;513;g1ae06fcde8f_0_18"/>
          <p:cNvPicPr preferRelativeResize="0"/>
          <p:nvPr/>
        </p:nvPicPr>
        <p:blipFill>
          <a:blip r:embed="rId4">
            <a:alphaModFix/>
          </a:blip>
          <a:stretch>
            <a:fillRect/>
          </a:stretch>
        </p:blipFill>
        <p:spPr>
          <a:xfrm>
            <a:off x="0" y="1899700"/>
            <a:ext cx="6689450" cy="3316500"/>
          </a:xfrm>
          <a:prstGeom prst="rect">
            <a:avLst/>
          </a:prstGeom>
          <a:noFill/>
          <a:ln>
            <a:noFill/>
          </a:ln>
        </p:spPr>
      </p:pic>
      <p:sp>
        <p:nvSpPr>
          <p:cNvPr id="514" name="Google Shape;514;g1ae06fcde8f_0_18"/>
          <p:cNvSpPr txBox="1"/>
          <p:nvPr/>
        </p:nvSpPr>
        <p:spPr>
          <a:xfrm>
            <a:off x="124975" y="5216200"/>
            <a:ext cx="88845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rgbClr val="232629"/>
                </a:solidFill>
              </a:rPr>
              <a:t>Model</a:t>
            </a:r>
            <a:r>
              <a:rPr lang="en-US" sz="1500">
                <a:solidFill>
                  <a:srgbClr val="232629"/>
                </a:solidFill>
              </a:rPr>
              <a:t>- Logical data structure behind the entire web application</a:t>
            </a:r>
            <a:endParaRPr sz="1500">
              <a:solidFill>
                <a:srgbClr val="232629"/>
              </a:solidFill>
            </a:endParaRPr>
          </a:p>
          <a:p>
            <a:pPr indent="0" lvl="0" marL="0" rtl="0" algn="l">
              <a:lnSpc>
                <a:spcPct val="115000"/>
              </a:lnSpc>
              <a:spcBef>
                <a:spcPts val="0"/>
              </a:spcBef>
              <a:spcAft>
                <a:spcPts val="0"/>
              </a:spcAft>
              <a:buNone/>
            </a:pPr>
            <a:r>
              <a:rPr b="1" lang="en-US" sz="1500">
                <a:solidFill>
                  <a:srgbClr val="232629"/>
                </a:solidFill>
              </a:rPr>
              <a:t>Template</a:t>
            </a:r>
            <a:r>
              <a:rPr lang="en-US" sz="1500">
                <a:solidFill>
                  <a:srgbClr val="232629"/>
                </a:solidFill>
              </a:rPr>
              <a:t>- Presentation layer deals with presentation of the data</a:t>
            </a:r>
            <a:endParaRPr sz="1500">
              <a:solidFill>
                <a:srgbClr val="232629"/>
              </a:solidFill>
            </a:endParaRPr>
          </a:p>
          <a:p>
            <a:pPr indent="0" lvl="0" marL="0" rtl="0" algn="l">
              <a:lnSpc>
                <a:spcPct val="115000"/>
              </a:lnSpc>
              <a:spcBef>
                <a:spcPts val="0"/>
              </a:spcBef>
              <a:spcAft>
                <a:spcPts val="0"/>
              </a:spcAft>
              <a:buNone/>
            </a:pPr>
            <a:r>
              <a:rPr b="1" lang="en-US" sz="1500">
                <a:solidFill>
                  <a:srgbClr val="232629"/>
                </a:solidFill>
              </a:rPr>
              <a:t>View</a:t>
            </a:r>
            <a:r>
              <a:rPr lang="en-US" sz="1500">
                <a:solidFill>
                  <a:srgbClr val="232629"/>
                </a:solidFill>
              </a:rPr>
              <a:t>- User interface which is what customer sees when to visit a website using url which is represented by HTML css and javascript files</a:t>
            </a:r>
            <a:endParaRPr sz="1500">
              <a:solidFill>
                <a:srgbClr val="232629"/>
              </a:solidFill>
            </a:endParaRPr>
          </a:p>
        </p:txBody>
      </p:sp>
      <p:sp>
        <p:nvSpPr>
          <p:cNvPr id="515" name="Google Shape;515;g1ae06fcde8f_0_18"/>
          <p:cNvSpPr txBox="1"/>
          <p:nvPr/>
        </p:nvSpPr>
        <p:spPr>
          <a:xfrm>
            <a:off x="9080100" y="5216200"/>
            <a:ext cx="31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Diagram source: www.google.com</a:t>
            </a:r>
            <a:endParaRPr>
              <a:latin typeface="Calibri"/>
              <a:ea typeface="Calibri"/>
              <a:cs typeface="Calibri"/>
              <a:sym typeface="Calibri"/>
            </a:endParaRPr>
          </a:p>
        </p:txBody>
      </p:sp>
      <p:sp>
        <p:nvSpPr>
          <p:cNvPr id="516" name="Google Shape;516;g1ae06fcde8f_0_18"/>
          <p:cNvSpPr txBox="1"/>
          <p:nvPr/>
        </p:nvSpPr>
        <p:spPr>
          <a:xfrm>
            <a:off x="9079400" y="6321275"/>
            <a:ext cx="2937000" cy="4002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ae06fcde8f_0_69"/>
          <p:cNvSpPr txBox="1"/>
          <p:nvPr/>
        </p:nvSpPr>
        <p:spPr>
          <a:xfrm>
            <a:off x="247875" y="357050"/>
            <a:ext cx="986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rgbClr val="FF9900"/>
                </a:solidFill>
                <a:latin typeface="Calibri"/>
                <a:ea typeface="Calibri"/>
                <a:cs typeface="Calibri"/>
                <a:sym typeface="Calibri"/>
              </a:rPr>
              <a:t>Technological stack</a:t>
            </a:r>
            <a:endParaRPr>
              <a:solidFill>
                <a:srgbClr val="FF9900"/>
              </a:solidFill>
              <a:latin typeface="Calibri"/>
              <a:ea typeface="Calibri"/>
              <a:cs typeface="Calibri"/>
              <a:sym typeface="Calibri"/>
            </a:endParaRPr>
          </a:p>
        </p:txBody>
      </p:sp>
      <p:sp>
        <p:nvSpPr>
          <p:cNvPr id="522" name="Google Shape;522;g1ae06fcde8f_0_69"/>
          <p:cNvSpPr txBox="1"/>
          <p:nvPr/>
        </p:nvSpPr>
        <p:spPr>
          <a:xfrm>
            <a:off x="537400" y="1643850"/>
            <a:ext cx="102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23" name="Google Shape;523;g1ae06fcde8f_0_69"/>
          <p:cNvSpPr txBox="1"/>
          <p:nvPr/>
        </p:nvSpPr>
        <p:spPr>
          <a:xfrm>
            <a:off x="137100" y="938025"/>
            <a:ext cx="11904000" cy="574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US" sz="1800"/>
              <a:t>Frontend </a:t>
            </a:r>
            <a:r>
              <a:rPr lang="en-US" sz="1800"/>
              <a:t>The</a:t>
            </a:r>
            <a:r>
              <a:rPr b="1" lang="en-US" sz="1800"/>
              <a:t> </a:t>
            </a:r>
            <a:r>
              <a:rPr lang="en-US" sz="1800">
                <a:solidFill>
                  <a:srgbClr val="212529"/>
                </a:solidFill>
                <a:highlight>
                  <a:schemeClr val="lt1"/>
                </a:highlight>
              </a:rPr>
              <a:t>front-end is the HTML, CSS, and JavaScript that controls how this data looks on a webpage.</a:t>
            </a:r>
            <a:endParaRPr sz="2000">
              <a:solidFill>
                <a:schemeClr val="dk1"/>
              </a:solidFill>
            </a:endParaRPr>
          </a:p>
          <a:p>
            <a:pPr indent="0" lvl="0" marL="0" rtl="0" algn="l">
              <a:spcBef>
                <a:spcPts val="0"/>
              </a:spcBef>
              <a:spcAft>
                <a:spcPts val="0"/>
              </a:spcAft>
              <a:buNone/>
            </a:pPr>
            <a:r>
              <a:t/>
            </a:r>
            <a:endParaRPr b="1" sz="1800"/>
          </a:p>
          <a:p>
            <a:pPr indent="0" lvl="0" marL="0" rtl="0" algn="l">
              <a:spcBef>
                <a:spcPts val="0"/>
              </a:spcBef>
              <a:spcAft>
                <a:spcPts val="0"/>
              </a:spcAft>
              <a:buNone/>
            </a:pPr>
            <a:r>
              <a:rPr lang="en-US" sz="1800"/>
              <a:t>-HTML</a:t>
            </a:r>
            <a:endParaRPr sz="1800"/>
          </a:p>
          <a:p>
            <a:pPr indent="0" lvl="0" marL="0" rtl="0" algn="l">
              <a:spcBef>
                <a:spcPts val="0"/>
              </a:spcBef>
              <a:spcAft>
                <a:spcPts val="0"/>
              </a:spcAft>
              <a:buNone/>
            </a:pPr>
            <a:r>
              <a:rPr lang="en-US" sz="1800"/>
              <a:t>-CSS</a:t>
            </a:r>
            <a:endParaRPr sz="1800"/>
          </a:p>
          <a:p>
            <a:pPr indent="0" lvl="0" marL="0" rtl="0" algn="l">
              <a:spcBef>
                <a:spcPts val="0"/>
              </a:spcBef>
              <a:spcAft>
                <a:spcPts val="0"/>
              </a:spcAft>
              <a:buNone/>
            </a:pPr>
            <a:r>
              <a:rPr lang="en-US" sz="1800"/>
              <a:t>-Javascript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solidFill>
                  <a:schemeClr val="dk1"/>
                </a:solidFill>
              </a:rPr>
              <a:t>(</a:t>
            </a:r>
            <a:r>
              <a:rPr lang="en-US" sz="1600">
                <a:solidFill>
                  <a:schemeClr val="dk1"/>
                </a:solidFill>
              </a:rPr>
              <a:t>reference</a:t>
            </a:r>
            <a:r>
              <a:rPr b="1" lang="en-US" sz="1800">
                <a:solidFill>
                  <a:schemeClr val="dk1"/>
                </a:solidFill>
              </a:rPr>
              <a:t>:</a:t>
            </a:r>
            <a:r>
              <a:rPr lang="en-US" sz="1300" u="sng">
                <a:solidFill>
                  <a:schemeClr val="hlink"/>
                </a:solidFill>
                <a:highlight>
                  <a:srgbClr val="FFFFFF"/>
                </a:highlight>
                <a:latin typeface="Roboto"/>
                <a:ea typeface="Roboto"/>
                <a:cs typeface="Roboto"/>
                <a:sym typeface="Roboto"/>
                <a:hlinkClick r:id="rId3"/>
              </a:rPr>
              <a:t>https://www.youtube.com/watch?v=lCCN_lkl3Xw&amp;t=31s</a:t>
            </a:r>
            <a:r>
              <a:rPr lang="en-US" sz="1300">
                <a:solidFill>
                  <a:schemeClr val="dk1"/>
                </a:solidFill>
                <a:highlight>
                  <a:srgbClr val="FFFFFF"/>
                </a:highlight>
                <a:latin typeface="Roboto"/>
                <a:ea typeface="Roboto"/>
                <a:cs typeface="Roboto"/>
                <a:sym typeface="Roboto"/>
              </a:rPr>
              <a:t> </a:t>
            </a:r>
            <a:endParaRPr sz="13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u="sng">
                <a:solidFill>
                  <a:schemeClr val="hlink"/>
                </a:solidFill>
                <a:highlight>
                  <a:srgbClr val="FFFFFF"/>
                </a:highlight>
                <a:latin typeface="Roboto"/>
                <a:ea typeface="Roboto"/>
                <a:cs typeface="Roboto"/>
                <a:sym typeface="Roboto"/>
                <a:hlinkClick r:id="rId4"/>
              </a:rPr>
              <a:t>https://nullphp.net/assets/posdash-html-admin-template/</a:t>
            </a:r>
            <a:r>
              <a:rPr lang="en-US" sz="1300">
                <a:solidFill>
                  <a:srgbClr val="212529"/>
                </a:solidFill>
                <a:highlight>
                  <a:srgbClr val="FFFFFF"/>
                </a:highlight>
                <a:latin typeface="Roboto"/>
                <a:ea typeface="Roboto"/>
                <a:cs typeface="Roboto"/>
                <a:sym typeface="Roboto"/>
              </a:rPr>
              <a:t>  )</a:t>
            </a:r>
            <a:endParaRPr b="1"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Serverside</a:t>
            </a:r>
            <a:endParaRPr b="1" sz="1800"/>
          </a:p>
          <a:p>
            <a:pPr indent="0" lvl="0" marL="0" rtl="0" algn="l">
              <a:spcBef>
                <a:spcPts val="0"/>
              </a:spcBef>
              <a:spcAft>
                <a:spcPts val="0"/>
              </a:spcAft>
              <a:buNone/>
            </a:pPr>
            <a:r>
              <a:rPr lang="en-US" sz="1800"/>
              <a:t>-Django-web framework</a:t>
            </a:r>
            <a:endParaRPr sz="1800"/>
          </a:p>
          <a:p>
            <a:pPr indent="0" lvl="0" marL="0" rtl="0" algn="l">
              <a:spcBef>
                <a:spcPts val="0"/>
              </a:spcBef>
              <a:spcAft>
                <a:spcPts val="0"/>
              </a:spcAft>
              <a:buNone/>
            </a:pPr>
            <a:r>
              <a:rPr lang="en-US" sz="1800"/>
              <a:t>-Python -programming language to design views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Backend</a:t>
            </a:r>
            <a:endParaRPr b="1" sz="1800"/>
          </a:p>
          <a:p>
            <a:pPr indent="0" lvl="0" marL="0" rtl="0" algn="l">
              <a:spcBef>
                <a:spcPts val="0"/>
              </a:spcBef>
              <a:spcAft>
                <a:spcPts val="0"/>
              </a:spcAft>
              <a:buClr>
                <a:schemeClr val="dk1"/>
              </a:buClr>
              <a:buSzPts val="1100"/>
              <a:buFont typeface="Arial"/>
              <a:buNone/>
            </a:pPr>
            <a:r>
              <a:rPr lang="en-US" sz="1800">
                <a:solidFill>
                  <a:srgbClr val="212529"/>
                </a:solidFill>
                <a:highlight>
                  <a:schemeClr val="lt1"/>
                </a:highlight>
              </a:rPr>
              <a:t>The back-end is where the underlying database and any related logic lives</a:t>
            </a:r>
            <a:endParaRPr sz="1800"/>
          </a:p>
          <a:p>
            <a:pPr indent="0" lvl="0" marL="0" rtl="0" algn="l">
              <a:spcBef>
                <a:spcPts val="0"/>
              </a:spcBef>
              <a:spcAft>
                <a:spcPts val="0"/>
              </a:spcAft>
              <a:buNone/>
            </a:pPr>
            <a:r>
              <a:rPr lang="en-US" sz="1800"/>
              <a:t>-MySQL database</a:t>
            </a:r>
            <a:endParaRPr sz="1800"/>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24" name="Google Shape;524;g1ae06fcde8f_0_69"/>
          <p:cNvSpPr txBox="1"/>
          <p:nvPr/>
        </p:nvSpPr>
        <p:spPr>
          <a:xfrm>
            <a:off x="9601200" y="6261650"/>
            <a:ext cx="22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ae06fcde8f_0_6"/>
          <p:cNvSpPr txBox="1"/>
          <p:nvPr/>
        </p:nvSpPr>
        <p:spPr>
          <a:xfrm>
            <a:off x="10346625" y="6202025"/>
            <a:ext cx="18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pic>
        <p:nvPicPr>
          <p:cNvPr id="530" name="Google Shape;530;g1ae06fcde8f_0_6"/>
          <p:cNvPicPr preferRelativeResize="0"/>
          <p:nvPr/>
        </p:nvPicPr>
        <p:blipFill>
          <a:blip r:embed="rId3">
            <a:alphaModFix/>
          </a:blip>
          <a:stretch>
            <a:fillRect/>
          </a:stretch>
        </p:blipFill>
        <p:spPr>
          <a:xfrm>
            <a:off x="145925" y="81075"/>
            <a:ext cx="11770451" cy="6695850"/>
          </a:xfrm>
          <a:prstGeom prst="rect">
            <a:avLst/>
          </a:prstGeom>
          <a:noFill/>
          <a:ln>
            <a:noFill/>
          </a:ln>
        </p:spPr>
      </p:pic>
      <p:sp>
        <p:nvSpPr>
          <p:cNvPr id="531" name="Google Shape;531;g1ae06fcde8f_0_6"/>
          <p:cNvSpPr txBox="1"/>
          <p:nvPr/>
        </p:nvSpPr>
        <p:spPr>
          <a:xfrm>
            <a:off x="421525" y="324250"/>
            <a:ext cx="290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00">
                <a:solidFill>
                  <a:srgbClr val="FF9900"/>
                </a:solidFill>
                <a:latin typeface="Calibri"/>
                <a:ea typeface="Calibri"/>
                <a:cs typeface="Calibri"/>
                <a:sym typeface="Calibri"/>
              </a:rPr>
              <a:t>Use case Diagram</a:t>
            </a:r>
            <a:endParaRPr>
              <a:latin typeface="Calibri"/>
              <a:ea typeface="Calibri"/>
              <a:cs typeface="Calibri"/>
              <a:sym typeface="Calibri"/>
            </a:endParaRPr>
          </a:p>
        </p:txBody>
      </p:sp>
      <p:sp>
        <p:nvSpPr>
          <p:cNvPr id="532" name="Google Shape;532;g1ae06fcde8f_0_6"/>
          <p:cNvSpPr txBox="1"/>
          <p:nvPr/>
        </p:nvSpPr>
        <p:spPr>
          <a:xfrm>
            <a:off x="9679025" y="6160850"/>
            <a:ext cx="14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ae06fcde8f_0_44"/>
          <p:cNvSpPr txBox="1"/>
          <p:nvPr>
            <p:ph type="title"/>
          </p:nvPr>
        </p:nvSpPr>
        <p:spPr>
          <a:xfrm>
            <a:off x="305650" y="299200"/>
            <a:ext cx="11419800" cy="653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solidFill>
                  <a:srgbClr val="FF9900"/>
                </a:solidFill>
              </a:rPr>
              <a:t>Prerequisites</a:t>
            </a:r>
            <a:endParaRPr b="1">
              <a:solidFill>
                <a:srgbClr val="FF9900"/>
              </a:solidFill>
            </a:endParaRPr>
          </a:p>
        </p:txBody>
      </p:sp>
      <p:sp>
        <p:nvSpPr>
          <p:cNvPr id="538" name="Google Shape;538;g1ae06fcde8f_0_44"/>
          <p:cNvSpPr txBox="1"/>
          <p:nvPr>
            <p:ph idx="1" type="body"/>
          </p:nvPr>
        </p:nvSpPr>
        <p:spPr>
          <a:xfrm>
            <a:off x="305650" y="1159300"/>
            <a:ext cx="11145600" cy="53937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0"/>
              </a:spcBef>
              <a:spcAft>
                <a:spcPts val="0"/>
              </a:spcAft>
              <a:buClr>
                <a:schemeClr val="dk1"/>
              </a:buClr>
              <a:buSzPct val="68750"/>
              <a:buFont typeface="Arial"/>
              <a:buNone/>
            </a:pPr>
            <a:r>
              <a:rPr b="1" lang="en-US">
                <a:solidFill>
                  <a:srgbClr val="232629"/>
                </a:solidFill>
                <a:latin typeface="Arial"/>
                <a:ea typeface="Arial"/>
                <a:cs typeface="Arial"/>
                <a:sym typeface="Arial"/>
              </a:rPr>
              <a:t>Django project folder installation before running server:</a:t>
            </a:r>
            <a:endParaRPr b="1">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pipenv install django - to install django in the environment</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pipenv shell - to activate environment</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pip3 install pymysql (change database name and root password, open mysqlworkbench)</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pip install djangorestframework</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a:t>
            </a:r>
            <a:r>
              <a:rPr lang="en-US" sz="1900">
                <a:solidFill>
                  <a:srgbClr val="464646"/>
                </a:solidFill>
                <a:latin typeface="Arial"/>
                <a:ea typeface="Arial"/>
                <a:cs typeface="Arial"/>
                <a:sym typeface="Arial"/>
              </a:rPr>
              <a:t>pipenv install googlemaps</a:t>
            </a:r>
            <a:endParaRPr b="1" sz="2000">
              <a:solidFill>
                <a:srgbClr val="232629"/>
              </a:solidFill>
              <a:latin typeface="Arial"/>
              <a:ea typeface="Arial"/>
              <a:cs typeface="Arial"/>
              <a:sym typeface="Arial"/>
            </a:endParaRPr>
          </a:p>
          <a:p>
            <a:pPr indent="-336550" lvl="0" marL="749300" rtl="0" algn="l">
              <a:lnSpc>
                <a:spcPct val="115000"/>
              </a:lnSpc>
              <a:spcBef>
                <a:spcPts val="2200"/>
              </a:spcBef>
              <a:spcAft>
                <a:spcPts val="0"/>
              </a:spcAft>
              <a:buClr>
                <a:srgbClr val="232629"/>
              </a:buClr>
              <a:buSzPct val="100000"/>
              <a:buChar char="●"/>
            </a:pPr>
            <a:r>
              <a:rPr lang="en-US" sz="2000">
                <a:solidFill>
                  <a:srgbClr val="232629"/>
                </a:solidFill>
                <a:latin typeface="Arial"/>
                <a:ea typeface="Arial"/>
                <a:cs typeface="Arial"/>
                <a:sym typeface="Arial"/>
              </a:rPr>
              <a:t>include the </a:t>
            </a:r>
            <a:r>
              <a:rPr lang="en-US" sz="2000">
                <a:solidFill>
                  <a:srgbClr val="6C6C6C"/>
                </a:solidFill>
                <a:highlight>
                  <a:srgbClr val="F9F9F9"/>
                </a:highlight>
                <a:latin typeface="Courier New"/>
                <a:ea typeface="Courier New"/>
                <a:cs typeface="Courier New"/>
                <a:sym typeface="Courier New"/>
              </a:rPr>
              <a:t>django_google_maps</a:t>
            </a:r>
            <a:r>
              <a:rPr lang="en-US" sz="2000">
                <a:solidFill>
                  <a:srgbClr val="232629"/>
                </a:solidFill>
                <a:latin typeface="Arial"/>
                <a:ea typeface="Arial"/>
                <a:cs typeface="Arial"/>
                <a:sym typeface="Arial"/>
              </a:rPr>
              <a:t> app in your </a:t>
            </a:r>
            <a:r>
              <a:rPr lang="en-US" sz="2000">
                <a:solidFill>
                  <a:srgbClr val="6C6C6C"/>
                </a:solidFill>
                <a:highlight>
                  <a:srgbClr val="F9F9F9"/>
                </a:highlight>
                <a:latin typeface="Courier New"/>
                <a:ea typeface="Courier New"/>
                <a:cs typeface="Courier New"/>
                <a:sym typeface="Courier New"/>
              </a:rPr>
              <a:t>settings.py</a:t>
            </a:r>
            <a:endParaRPr sz="2000">
              <a:solidFill>
                <a:srgbClr val="6C6C6C"/>
              </a:solidFill>
              <a:highlight>
                <a:srgbClr val="F9F9F9"/>
              </a:highlight>
              <a:latin typeface="Courier New"/>
              <a:ea typeface="Courier New"/>
              <a:cs typeface="Courier New"/>
              <a:sym typeface="Courier New"/>
            </a:endParaRPr>
          </a:p>
          <a:p>
            <a:pPr indent="-336550" lvl="0" marL="749300" rtl="0" algn="l">
              <a:lnSpc>
                <a:spcPct val="115000"/>
              </a:lnSpc>
              <a:spcBef>
                <a:spcPts val="0"/>
              </a:spcBef>
              <a:spcAft>
                <a:spcPts val="0"/>
              </a:spcAft>
              <a:buClr>
                <a:srgbClr val="232629"/>
              </a:buClr>
              <a:buSzPct val="100000"/>
              <a:buChar char="●"/>
            </a:pPr>
            <a:r>
              <a:rPr lang="en-US" sz="2000">
                <a:solidFill>
                  <a:srgbClr val="232629"/>
                </a:solidFill>
                <a:latin typeface="Arial"/>
                <a:ea typeface="Arial"/>
                <a:cs typeface="Arial"/>
                <a:sym typeface="Arial"/>
              </a:rPr>
              <a:t>Add your Google Maps API Key in your </a:t>
            </a:r>
            <a:r>
              <a:rPr lang="en-US" sz="2000">
                <a:solidFill>
                  <a:srgbClr val="6C6C6C"/>
                </a:solidFill>
                <a:highlight>
                  <a:srgbClr val="F9F9F9"/>
                </a:highlight>
                <a:latin typeface="Courier New"/>
                <a:ea typeface="Courier New"/>
                <a:cs typeface="Courier New"/>
                <a:sym typeface="Courier New"/>
              </a:rPr>
              <a:t>settings.py</a:t>
            </a:r>
            <a:r>
              <a:rPr lang="en-US" sz="2000">
                <a:solidFill>
                  <a:srgbClr val="232629"/>
                </a:solidFill>
                <a:latin typeface="Arial"/>
                <a:ea typeface="Arial"/>
                <a:cs typeface="Arial"/>
                <a:sym typeface="Arial"/>
              </a:rPr>
              <a:t> as </a:t>
            </a:r>
            <a:r>
              <a:rPr lang="en-US" sz="2000">
                <a:solidFill>
                  <a:srgbClr val="6C6C6C"/>
                </a:solidFill>
                <a:highlight>
                  <a:srgbClr val="F9F9F9"/>
                </a:highlight>
                <a:latin typeface="Courier New"/>
                <a:ea typeface="Courier New"/>
                <a:cs typeface="Courier New"/>
                <a:sym typeface="Courier New"/>
              </a:rPr>
              <a:t>GOOGLE_MAPS_API_KEY</a:t>
            </a:r>
            <a:endParaRPr sz="1900">
              <a:solidFill>
                <a:srgbClr val="464646"/>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python manage.py makemigrations</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python manage.py migrate</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5000"/>
              <a:buFont typeface="Arial"/>
              <a:buNone/>
            </a:pPr>
            <a:r>
              <a:rPr lang="en-US" sz="2000">
                <a:solidFill>
                  <a:srgbClr val="232629"/>
                </a:solidFill>
                <a:latin typeface="Arial"/>
                <a:ea typeface="Arial"/>
                <a:cs typeface="Arial"/>
                <a:sym typeface="Arial"/>
              </a:rPr>
              <a:t>&gt;&gt; python manage.py runserver</a:t>
            </a:r>
            <a:endParaRPr sz="2000">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37767"/>
              <a:buFont typeface="Arial"/>
              <a:buNone/>
            </a:pPr>
            <a:r>
              <a:t/>
            </a:r>
            <a:endParaRPr sz="2912">
              <a:solidFill>
                <a:srgbClr val="232629"/>
              </a:solidFill>
              <a:latin typeface="Arial"/>
              <a:ea typeface="Arial"/>
              <a:cs typeface="Arial"/>
              <a:sym typeface="Arial"/>
            </a:endParaRPr>
          </a:p>
          <a:p>
            <a:pPr indent="0" lvl="0" marL="0" rtl="0" algn="l">
              <a:lnSpc>
                <a:spcPct val="115000"/>
              </a:lnSpc>
              <a:spcBef>
                <a:spcPts val="0"/>
              </a:spcBef>
              <a:spcAft>
                <a:spcPts val="0"/>
              </a:spcAft>
              <a:buClr>
                <a:schemeClr val="dk1"/>
              </a:buClr>
              <a:buSzPct val="53331"/>
              <a:buFont typeface="Arial"/>
              <a:buNone/>
            </a:pPr>
            <a:r>
              <a:rPr b="1" lang="en-US" sz="2062">
                <a:solidFill>
                  <a:srgbClr val="232629"/>
                </a:solidFill>
                <a:highlight>
                  <a:srgbClr val="FFFFFF"/>
                </a:highlight>
                <a:latin typeface="Arial"/>
                <a:ea typeface="Arial"/>
                <a:cs typeface="Arial"/>
                <a:sym typeface="Arial"/>
              </a:rPr>
              <a:t>To create superuser/admin:</a:t>
            </a:r>
            <a:endParaRPr b="1" sz="2062">
              <a:solidFill>
                <a:srgbClr val="2326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ct val="53331"/>
              <a:buFont typeface="Arial"/>
              <a:buNone/>
            </a:pPr>
            <a:r>
              <a:rPr lang="en-US" sz="2062">
                <a:solidFill>
                  <a:srgbClr val="232629"/>
                </a:solidFill>
                <a:highlight>
                  <a:srgbClr val="FFFFFF"/>
                </a:highlight>
                <a:latin typeface="Arial"/>
                <a:ea typeface="Arial"/>
                <a:cs typeface="Arial"/>
                <a:sym typeface="Arial"/>
              </a:rPr>
              <a:t>Command- python manage.py createsuperuser</a:t>
            </a:r>
            <a:endParaRPr sz="2062">
              <a:solidFill>
                <a:srgbClr val="2326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ct val="53331"/>
              <a:buFont typeface="Arial"/>
              <a:buNone/>
            </a:pPr>
            <a:r>
              <a:rPr lang="en-US" sz="2062">
                <a:solidFill>
                  <a:srgbClr val="232629"/>
                </a:solidFill>
                <a:highlight>
                  <a:srgbClr val="FFFFFF"/>
                </a:highlight>
                <a:latin typeface="Arial"/>
                <a:ea typeface="Arial"/>
                <a:cs typeface="Arial"/>
                <a:sym typeface="Arial"/>
              </a:rPr>
              <a:t>Username: admin</a:t>
            </a:r>
            <a:endParaRPr sz="2062">
              <a:solidFill>
                <a:srgbClr val="2326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ct val="53331"/>
              <a:buFont typeface="Arial"/>
              <a:buNone/>
            </a:pPr>
            <a:r>
              <a:rPr lang="en-US" sz="2062">
                <a:solidFill>
                  <a:srgbClr val="232629"/>
                </a:solidFill>
                <a:highlight>
                  <a:srgbClr val="FFFFFF"/>
                </a:highlight>
                <a:latin typeface="Arial"/>
                <a:ea typeface="Arial"/>
                <a:cs typeface="Arial"/>
                <a:sym typeface="Arial"/>
              </a:rPr>
              <a:t>Email address: </a:t>
            </a:r>
            <a:r>
              <a:rPr lang="en-US" sz="2062"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test@gmail.com</a:t>
            </a:r>
            <a:endParaRPr sz="2062">
              <a:solidFill>
                <a:srgbClr val="2326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ct val="53331"/>
              <a:buFont typeface="Arial"/>
              <a:buNone/>
            </a:pPr>
            <a:r>
              <a:rPr lang="en-US" sz="2062">
                <a:solidFill>
                  <a:srgbClr val="232629"/>
                </a:solidFill>
                <a:highlight>
                  <a:srgbClr val="FFFFFF"/>
                </a:highlight>
                <a:latin typeface="Arial"/>
                <a:ea typeface="Arial"/>
                <a:cs typeface="Arial"/>
                <a:sym typeface="Arial"/>
              </a:rPr>
              <a:t>password:admin</a:t>
            </a:r>
            <a:endParaRPr sz="2062">
              <a:solidFill>
                <a:srgbClr val="232629"/>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p:txBody>
      </p:sp>
      <p:sp>
        <p:nvSpPr>
          <p:cNvPr id="539" name="Google Shape;539;g1ae06fcde8f_0_44"/>
          <p:cNvSpPr txBox="1"/>
          <p:nvPr/>
        </p:nvSpPr>
        <p:spPr>
          <a:xfrm>
            <a:off x="9985750" y="6187100"/>
            <a:ext cx="22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g1b4a1423d7d_2_83"/>
          <p:cNvPicPr preferRelativeResize="0"/>
          <p:nvPr/>
        </p:nvPicPr>
        <p:blipFill>
          <a:blip r:embed="rId3">
            <a:alphaModFix/>
          </a:blip>
          <a:stretch>
            <a:fillRect/>
          </a:stretch>
        </p:blipFill>
        <p:spPr>
          <a:xfrm>
            <a:off x="-19837" y="-1067950"/>
            <a:ext cx="12231675" cy="7848750"/>
          </a:xfrm>
          <a:prstGeom prst="rect">
            <a:avLst/>
          </a:prstGeom>
          <a:noFill/>
          <a:ln>
            <a:noFill/>
          </a:ln>
        </p:spPr>
      </p:pic>
      <p:sp>
        <p:nvSpPr>
          <p:cNvPr id="545" name="Google Shape;545;g1b4a1423d7d_2_83"/>
          <p:cNvSpPr txBox="1"/>
          <p:nvPr/>
        </p:nvSpPr>
        <p:spPr>
          <a:xfrm>
            <a:off x="90075" y="-1067950"/>
            <a:ext cx="37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Entity Relationship diagram</a:t>
            </a:r>
            <a:endParaRPr b="1">
              <a:solidFill>
                <a:srgbClr val="FF9900"/>
              </a:solidFill>
              <a:latin typeface="Calibri"/>
              <a:ea typeface="Calibri"/>
              <a:cs typeface="Calibri"/>
              <a:sym typeface="Calibri"/>
            </a:endParaRPr>
          </a:p>
        </p:txBody>
      </p:sp>
      <p:sp>
        <p:nvSpPr>
          <p:cNvPr id="546" name="Google Shape;546;g1b4a1423d7d_2_83"/>
          <p:cNvSpPr txBox="1"/>
          <p:nvPr/>
        </p:nvSpPr>
        <p:spPr>
          <a:xfrm>
            <a:off x="119275" y="6261650"/>
            <a:ext cx="23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Calibri"/>
                <a:ea typeface="Calibri"/>
                <a:cs typeface="Calibri"/>
                <a:sym typeface="Calibri"/>
              </a:rPr>
              <a:t>By Savita Khadse</a:t>
            </a:r>
            <a:endParaRPr b="1">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g1ad488b6a67_3_2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2" name="Google Shape;122;g1ad488b6a67_3_247"/>
          <p:cNvSpPr/>
          <p:nvPr/>
        </p:nvSpPr>
        <p:spPr>
          <a:xfrm flipH="1" rot="-2700000">
            <a:off x="-376753" y="-253423"/>
            <a:ext cx="1828654" cy="1377755"/>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3" name="Google Shape;123;g1ad488b6a67_3_247"/>
          <p:cNvSpPr/>
          <p:nvPr/>
        </p:nvSpPr>
        <p:spPr>
          <a:xfrm flipH="1" rot="-2700000">
            <a:off x="891672" y="422133"/>
            <a:ext cx="645306" cy="645306"/>
          </a:xfrm>
          <a:prstGeom prst="rect">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4" name="Google Shape;124;g1ad488b6a67_3_247"/>
          <p:cNvSpPr/>
          <p:nvPr/>
        </p:nvSpPr>
        <p:spPr>
          <a:xfrm flipH="1" rot="-2700000">
            <a:off x="10043564" y="655106"/>
            <a:ext cx="687308" cy="687308"/>
          </a:xfrm>
          <a:prstGeom prst="rect">
            <a:avLst/>
          </a:prstGeom>
          <a:solidFill>
            <a:schemeClr val="accent4">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5" name="Google Shape;125;g1ad488b6a67_3_247"/>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6" name="Google Shape;126;g1ad488b6a67_3_247"/>
          <p:cNvSpPr/>
          <p:nvPr/>
        </p:nvSpPr>
        <p:spPr>
          <a:xfrm flipH="1">
            <a:off x="7976257" y="6115501"/>
            <a:ext cx="1494600" cy="742500"/>
          </a:xfrm>
          <a:prstGeom prst="triangle">
            <a:avLst>
              <a:gd fmla="val 50000" name="adj"/>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7" name="Google Shape;127;g1ad488b6a67_3_247"/>
          <p:cNvSpPr/>
          <p:nvPr/>
        </p:nvSpPr>
        <p:spPr>
          <a:xfrm flipH="1">
            <a:off x="7604183" y="6453143"/>
            <a:ext cx="814800" cy="405000"/>
          </a:xfrm>
          <a:prstGeom prst="triangle">
            <a:avLst>
              <a:gd fmla="val 50000" name="adj"/>
            </a:avLst>
          </a:prstGeom>
          <a:solidFill>
            <a:schemeClr val="accent1">
              <a:alpha val="294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aphicFrame>
        <p:nvGraphicFramePr>
          <p:cNvPr id="128" name="Google Shape;128;g1ad488b6a67_3_247"/>
          <p:cNvGraphicFramePr/>
          <p:nvPr/>
        </p:nvGraphicFramePr>
        <p:xfrm>
          <a:off x="682782" y="643467"/>
          <a:ext cx="3000000" cy="3000000"/>
        </p:xfrm>
        <a:graphic>
          <a:graphicData uri="http://schemas.openxmlformats.org/drawingml/2006/table">
            <a:tbl>
              <a:tblPr bandRow="1" firstRow="1">
                <a:noFill/>
                <a:tableStyleId>{C2F9AD33-034C-4EBF-A497-961F3AD026EA}</a:tableStyleId>
              </a:tblPr>
              <a:tblGrid>
                <a:gridCol w="947075"/>
                <a:gridCol w="6494925"/>
                <a:gridCol w="3384425"/>
              </a:tblGrid>
              <a:tr h="1125350">
                <a:tc>
                  <a:txBody>
                    <a:bodyPr/>
                    <a:lstStyle/>
                    <a:p>
                      <a:pPr indent="0" lvl="0" marL="0" marR="0" rtl="0" algn="l">
                        <a:spcBef>
                          <a:spcPts val="0"/>
                        </a:spcBef>
                        <a:spcAft>
                          <a:spcPts val="0"/>
                        </a:spcAft>
                        <a:buClr>
                          <a:schemeClr val="dk1"/>
                        </a:buClr>
                        <a:buSzPts val="3300"/>
                        <a:buFont typeface="Calibri"/>
                        <a:buNone/>
                      </a:pPr>
                      <a:r>
                        <a:t/>
                      </a:r>
                      <a:endParaRPr sz="3300" u="none" cap="none" strike="noStrike"/>
                    </a:p>
                  </a:txBody>
                  <a:tcPr marT="83575" marB="83575" marR="167125" marL="167125"/>
                </a:tc>
                <a:tc>
                  <a:txBody>
                    <a:bodyPr/>
                    <a:lstStyle/>
                    <a:p>
                      <a:pPr indent="0" lvl="0" marL="0" marR="0" rtl="0" algn="l">
                        <a:spcBef>
                          <a:spcPts val="0"/>
                        </a:spcBef>
                        <a:spcAft>
                          <a:spcPts val="0"/>
                        </a:spcAft>
                        <a:buClr>
                          <a:schemeClr val="dk1"/>
                        </a:buClr>
                        <a:buSzPts val="5800"/>
                        <a:buFont typeface="Calibri"/>
                        <a:buNone/>
                      </a:pPr>
                      <a:r>
                        <a:rPr lang="en-US" sz="5800" u="none" cap="none" strike="noStrike"/>
                        <a:t>Table of Content</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5800"/>
                        <a:buFont typeface="Calibri"/>
                        <a:buNone/>
                      </a:pPr>
                      <a:r>
                        <a:t/>
                      </a:r>
                      <a:endParaRPr sz="5800" u="none" cap="none" strike="noStrike"/>
                    </a:p>
                  </a:txBody>
                  <a:tcPr marT="83575" marB="83575" marR="167125" marL="167125"/>
                </a:tc>
              </a:tr>
              <a:tr h="1236775">
                <a:tc>
                  <a:txBody>
                    <a:bodyPr/>
                    <a:lstStyle/>
                    <a:p>
                      <a:pPr indent="0" lvl="0" marL="0" marR="0" rtl="0" algn="l">
                        <a:spcBef>
                          <a:spcPts val="0"/>
                        </a:spcBef>
                        <a:spcAft>
                          <a:spcPts val="0"/>
                        </a:spcAft>
                        <a:buClr>
                          <a:schemeClr val="dk1"/>
                        </a:buClr>
                        <a:buSzPts val="3300"/>
                        <a:buFont typeface="Calibri"/>
                        <a:buNone/>
                      </a:pPr>
                      <a:r>
                        <a:rPr lang="en-US" sz="3300" u="none" cap="none" strike="noStrike"/>
                        <a:t>1)</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t>Introduction, Planning, Strategy and Operations</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t>Sonal Pande</a:t>
                      </a:r>
                      <a:endParaRPr sz="1800" u="none" cap="none" strike="noStrike"/>
                    </a:p>
                  </a:txBody>
                  <a:tcPr marT="83575" marB="83575" marR="167125" marL="167125"/>
                </a:tc>
              </a:tr>
              <a:tr h="735375">
                <a:tc>
                  <a:txBody>
                    <a:bodyPr/>
                    <a:lstStyle/>
                    <a:p>
                      <a:pPr indent="0" lvl="0" marL="0" marR="0" rtl="0" algn="l">
                        <a:spcBef>
                          <a:spcPts val="0"/>
                        </a:spcBef>
                        <a:spcAft>
                          <a:spcPts val="0"/>
                        </a:spcAft>
                        <a:buClr>
                          <a:schemeClr val="dk1"/>
                        </a:buClr>
                        <a:buSzPts val="3300"/>
                        <a:buFont typeface="Calibri"/>
                        <a:buNone/>
                      </a:pPr>
                      <a:r>
                        <a:rPr lang="en-US" sz="3300" u="none" cap="none" strike="noStrike"/>
                        <a:t>2)</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t>Optimization</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solidFill>
                            <a:schemeClr val="dk1"/>
                          </a:solidFill>
                        </a:rPr>
                        <a:t>Kyiv Edwards </a:t>
                      </a:r>
                      <a:endParaRPr sz="1800" u="none" cap="none" strike="noStrike"/>
                    </a:p>
                  </a:txBody>
                  <a:tcPr marT="83575" marB="83575" marR="167125" marL="167125"/>
                </a:tc>
              </a:tr>
              <a:tr h="1168950">
                <a:tc>
                  <a:txBody>
                    <a:bodyPr/>
                    <a:lstStyle/>
                    <a:p>
                      <a:pPr indent="0" lvl="0" marL="0" marR="0" rtl="0" algn="l">
                        <a:spcBef>
                          <a:spcPts val="0"/>
                        </a:spcBef>
                        <a:spcAft>
                          <a:spcPts val="0"/>
                        </a:spcAft>
                        <a:buClr>
                          <a:schemeClr val="dk1"/>
                        </a:buClr>
                        <a:buSzPts val="3300"/>
                        <a:buFont typeface="Calibri"/>
                        <a:buNone/>
                      </a:pPr>
                      <a:r>
                        <a:rPr lang="en-US" sz="3300" u="none" cap="none" strike="noStrike"/>
                        <a:t>3)</a:t>
                      </a:r>
                      <a:endParaRPr sz="1800" u="none" cap="none" strike="noStrike"/>
                    </a:p>
                  </a:txBody>
                  <a:tcPr marT="83575" marB="83575" marR="167125" marL="167125"/>
                </a:tc>
                <a:tc>
                  <a:txBody>
                    <a:bodyPr/>
                    <a:lstStyle/>
                    <a:p>
                      <a:pPr indent="0" lvl="0" marL="0" marR="0" rtl="0" algn="l">
                        <a:lnSpc>
                          <a:spcPct val="100000"/>
                        </a:lnSpc>
                        <a:spcBef>
                          <a:spcPts val="0"/>
                        </a:spcBef>
                        <a:spcAft>
                          <a:spcPts val="0"/>
                        </a:spcAft>
                        <a:buClr>
                          <a:schemeClr val="dk1"/>
                        </a:buClr>
                        <a:buSzPts val="3300"/>
                        <a:buFont typeface="Calibri"/>
                        <a:buNone/>
                      </a:pPr>
                      <a:r>
                        <a:rPr lang="en-US" sz="3300" u="none" cap="none" strike="noStrike"/>
                        <a:t>Marketing Research &amp; Financial Analysis</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solidFill>
                            <a:schemeClr val="dk1"/>
                          </a:solidFill>
                        </a:rPr>
                        <a:t>Luman Yang </a:t>
                      </a:r>
                      <a:endParaRPr sz="1800" u="none" cap="none" strike="noStrike"/>
                    </a:p>
                  </a:txBody>
                  <a:tcPr marT="83575" marB="83575" marR="167125" marL="167125"/>
                </a:tc>
              </a:tr>
              <a:tr h="735375">
                <a:tc>
                  <a:txBody>
                    <a:bodyPr/>
                    <a:lstStyle/>
                    <a:p>
                      <a:pPr indent="0" lvl="0" marL="0" marR="0" rtl="0" algn="l">
                        <a:spcBef>
                          <a:spcPts val="0"/>
                        </a:spcBef>
                        <a:spcAft>
                          <a:spcPts val="0"/>
                        </a:spcAft>
                        <a:buClr>
                          <a:schemeClr val="dk1"/>
                        </a:buClr>
                        <a:buSzPts val="3300"/>
                        <a:buFont typeface="Calibri"/>
                        <a:buNone/>
                      </a:pPr>
                      <a:r>
                        <a:rPr lang="en-US" sz="3300" u="none" cap="none" strike="noStrike"/>
                        <a:t>4)</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t>Website /App Demo</a:t>
                      </a:r>
                      <a:endParaRPr sz="1800" u="none" cap="none" strike="noStrike"/>
                    </a:p>
                  </a:txBody>
                  <a:tcPr marT="83575" marB="83575" marR="167125" marL="167125"/>
                </a:tc>
                <a:tc>
                  <a:txBody>
                    <a:bodyPr/>
                    <a:lstStyle/>
                    <a:p>
                      <a:pPr indent="0" lvl="0" marL="0" marR="0" rtl="0" algn="l">
                        <a:spcBef>
                          <a:spcPts val="0"/>
                        </a:spcBef>
                        <a:spcAft>
                          <a:spcPts val="0"/>
                        </a:spcAft>
                        <a:buClr>
                          <a:schemeClr val="dk1"/>
                        </a:buClr>
                        <a:buSzPts val="3300"/>
                        <a:buFont typeface="Calibri"/>
                        <a:buNone/>
                      </a:pPr>
                      <a:r>
                        <a:rPr lang="en-US" sz="3300" u="none" cap="none" strike="noStrike">
                          <a:solidFill>
                            <a:schemeClr val="dk1"/>
                          </a:solidFill>
                        </a:rPr>
                        <a:t>Savita Khadse </a:t>
                      </a:r>
                      <a:endParaRPr sz="1800" u="none" cap="none" strike="noStrike"/>
                    </a:p>
                  </a:txBody>
                  <a:tcPr marT="83575" marB="83575" marR="167125" marL="167125"/>
                </a:tc>
              </a:tr>
            </a:tbl>
          </a:graphicData>
        </a:graphic>
      </p:graphicFrame>
      <p:sp>
        <p:nvSpPr>
          <p:cNvPr id="129" name="Google Shape;129;g1ad488b6a67_3_2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1ae06fcde8f_0_28"/>
          <p:cNvSpPr txBox="1"/>
          <p:nvPr/>
        </p:nvSpPr>
        <p:spPr>
          <a:xfrm>
            <a:off x="400450" y="338750"/>
            <a:ext cx="11524800" cy="667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rgbClr val="FF9900"/>
                </a:solidFill>
                <a:highlight>
                  <a:srgbClr val="FFFFFF"/>
                </a:highlight>
                <a:latin typeface="Roboto"/>
                <a:ea typeface="Roboto"/>
                <a:cs typeface="Roboto"/>
                <a:sym typeface="Roboto"/>
              </a:rPr>
              <a:t>Features:</a:t>
            </a:r>
            <a:endParaRPr b="1" sz="1700">
              <a:solidFill>
                <a:srgbClr val="FF99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1600">
                <a:solidFill>
                  <a:schemeClr val="dk1"/>
                </a:solidFill>
                <a:highlight>
                  <a:srgbClr val="FFFFFF"/>
                </a:highlight>
                <a:latin typeface="Roboto"/>
                <a:ea typeface="Roboto"/>
                <a:cs typeface="Roboto"/>
                <a:sym typeface="Roboto"/>
              </a:rPr>
              <a:t>-Compared to other open source technologies, django offers excellent documentation in the market so it is the only framework which is helpful in solving any problem associated with the app development.</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1600">
                <a:solidFill>
                  <a:schemeClr val="dk1"/>
                </a:solidFill>
                <a:highlight>
                  <a:srgbClr val="FFFFFF"/>
                </a:highlight>
                <a:latin typeface="Roboto"/>
                <a:ea typeface="Roboto"/>
                <a:cs typeface="Roboto"/>
                <a:sym typeface="Roboto"/>
              </a:rPr>
              <a:t>-Django is SEO (</a:t>
            </a:r>
            <a:r>
              <a:rPr b="1" lang="en-US" sz="1200">
                <a:solidFill>
                  <a:schemeClr val="dk1"/>
                </a:solidFill>
              </a:rPr>
              <a:t>Search Engine Optimization</a:t>
            </a:r>
            <a:r>
              <a:rPr lang="en-US" sz="1600">
                <a:solidFill>
                  <a:schemeClr val="dk1"/>
                </a:solidFill>
                <a:highlight>
                  <a:srgbClr val="FFFFFF"/>
                </a:highlight>
                <a:latin typeface="Roboto"/>
                <a:ea typeface="Roboto"/>
                <a:cs typeface="Roboto"/>
                <a:sym typeface="Roboto"/>
              </a:rPr>
              <a:t>)optimized, scalable and can flexibly switch from small to large scale projects</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1600">
                <a:solidFill>
                  <a:schemeClr val="dk1"/>
                </a:solidFill>
                <a:highlight>
                  <a:srgbClr val="FFFFFF"/>
                </a:highlight>
                <a:latin typeface="Roboto"/>
                <a:ea typeface="Roboto"/>
                <a:cs typeface="Roboto"/>
                <a:sym typeface="Roboto"/>
              </a:rPr>
              <a:t>-Versatile in nature: it allows you to develop applications for various types of domains. It has vast community to connect with and share </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1600">
                <a:solidFill>
                  <a:schemeClr val="dk1"/>
                </a:solidFill>
                <a:highlight>
                  <a:srgbClr val="FFFFFF"/>
                </a:highlight>
                <a:latin typeface="Roboto"/>
                <a:ea typeface="Roboto"/>
                <a:cs typeface="Roboto"/>
                <a:sym typeface="Roboto"/>
              </a:rPr>
              <a:t>-Rapid development</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US" sz="1600">
                <a:solidFill>
                  <a:schemeClr val="dk1"/>
                </a:solidFill>
                <a:highlight>
                  <a:srgbClr val="FFFFFF"/>
                </a:highlight>
                <a:latin typeface="Roboto"/>
                <a:ea typeface="Roboto"/>
                <a:cs typeface="Roboto"/>
                <a:sym typeface="Roboto"/>
              </a:rPr>
              <a:t>Reusability</a:t>
            </a:r>
            <a:r>
              <a:rPr lang="en-US">
                <a:solidFill>
                  <a:schemeClr val="dk1"/>
                </a:solidFill>
                <a:highlight>
                  <a:srgbClr val="FFFFFF"/>
                </a:highlight>
                <a:latin typeface="Roboto"/>
                <a:ea typeface="Roboto"/>
                <a:cs typeface="Roboto"/>
                <a:sym typeface="Roboto"/>
              </a:rPr>
              <a:t>:</a:t>
            </a:r>
            <a:r>
              <a:rPr lang="en-US" sz="1600">
                <a:solidFill>
                  <a:schemeClr val="dk1"/>
                </a:solidFill>
                <a:highlight>
                  <a:srgbClr val="FFFFFF"/>
                </a:highlight>
                <a:latin typeface="Roboto"/>
                <a:ea typeface="Roboto"/>
                <a:cs typeface="Roboto"/>
                <a:sym typeface="Roboto"/>
              </a:rPr>
              <a:t>One of the advantages of the Django app is reusability. Django is a combination of applications so copying those apps from one directory to another with some tweaks of the setting.py file won't need much time to write new applications from scratch. So because of this Django is the rapid development framework and this kind of code reusability is not allowed in any other frameworks. </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1" lang="en-US" sz="1600">
                <a:solidFill>
                  <a:srgbClr val="FF9900"/>
                </a:solidFill>
                <a:highlight>
                  <a:srgbClr val="FFFFFF"/>
                </a:highlight>
                <a:latin typeface="Roboto"/>
                <a:ea typeface="Roboto"/>
                <a:cs typeface="Roboto"/>
                <a:sym typeface="Roboto"/>
              </a:rPr>
              <a:t>Advantages:</a:t>
            </a:r>
            <a:endParaRPr b="1" sz="1600">
              <a:solidFill>
                <a:srgbClr val="FF99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Compatible with major operating systems and databases.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Supports MVC paradigm </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Provides better CDN(</a:t>
            </a:r>
            <a:r>
              <a:rPr lang="en-US" sz="1500">
                <a:solidFill>
                  <a:srgbClr val="202124"/>
                </a:solidFill>
                <a:highlight>
                  <a:srgbClr val="FFFFFF"/>
                </a:highlight>
                <a:latin typeface="Roboto"/>
                <a:ea typeface="Roboto"/>
                <a:cs typeface="Roboto"/>
                <a:sym typeface="Roboto"/>
              </a:rPr>
              <a:t>content delivery network</a:t>
            </a:r>
            <a:r>
              <a:rPr lang="en-US">
                <a:solidFill>
                  <a:srgbClr val="202124"/>
                </a:solidFill>
                <a:highlight>
                  <a:srgbClr val="FFFFFF"/>
                </a:highlight>
                <a:latin typeface="Roboto"/>
                <a:ea typeface="Roboto"/>
                <a:cs typeface="Roboto"/>
                <a:sym typeface="Roboto"/>
              </a:rPr>
              <a:t>)</a:t>
            </a:r>
            <a:r>
              <a:rPr lang="en-US" sz="1600">
                <a:solidFill>
                  <a:schemeClr val="dk1"/>
                </a:solidFill>
                <a:highlight>
                  <a:srgbClr val="FFFFFF"/>
                </a:highlight>
                <a:latin typeface="Roboto"/>
                <a:ea typeface="Roboto"/>
                <a:cs typeface="Roboto"/>
                <a:sym typeface="Roboto"/>
              </a:rPr>
              <a:t> connectivity and content management</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Designed as batteries included framework</a:t>
            </a:r>
            <a:endParaRPr sz="1600">
              <a:solidFill>
                <a:schemeClr val="dk1"/>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600">
                <a:solidFill>
                  <a:srgbClr val="232629"/>
                </a:solidFill>
                <a:latin typeface="Roboto"/>
                <a:ea typeface="Roboto"/>
                <a:cs typeface="Roboto"/>
                <a:sym typeface="Roboto"/>
              </a:rPr>
              <a:t>Provides JSON field support for all the database backends</a:t>
            </a:r>
            <a:endParaRPr sz="1600">
              <a:solidFill>
                <a:srgbClr val="232629"/>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600">
                <a:solidFill>
                  <a:srgbClr val="232629"/>
                </a:solidFill>
                <a:latin typeface="Roboto"/>
                <a:ea typeface="Roboto"/>
                <a:cs typeface="Roboto"/>
                <a:sym typeface="Roboto"/>
              </a:rPr>
              <a:t>Admin layout</a:t>
            </a:r>
            <a:endParaRPr sz="1600">
              <a:solidFill>
                <a:srgbClr val="232629"/>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600">
                <a:solidFill>
                  <a:srgbClr val="232629"/>
                </a:solidFill>
                <a:latin typeface="Roboto"/>
                <a:ea typeface="Roboto"/>
                <a:cs typeface="Roboto"/>
                <a:sym typeface="Roboto"/>
              </a:rPr>
              <a:t>Path libraries</a:t>
            </a:r>
            <a:endParaRPr sz="1600">
              <a:solidFill>
                <a:srgbClr val="232629"/>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600">
                <a:solidFill>
                  <a:srgbClr val="232629"/>
                </a:solidFill>
                <a:latin typeface="Roboto"/>
                <a:ea typeface="Roboto"/>
                <a:cs typeface="Roboto"/>
                <a:sym typeface="Roboto"/>
              </a:rPr>
              <a:t>Code Reusability</a:t>
            </a:r>
            <a:endParaRPr sz="1800">
              <a:solidFill>
                <a:schemeClr val="dk1"/>
              </a:solidFill>
              <a:highlight>
                <a:srgbClr val="FFFFFF"/>
              </a:highlight>
              <a:latin typeface="Roboto"/>
              <a:ea typeface="Roboto"/>
              <a:cs typeface="Roboto"/>
              <a:sym typeface="Roboto"/>
            </a:endParaRPr>
          </a:p>
        </p:txBody>
      </p:sp>
      <p:sp>
        <p:nvSpPr>
          <p:cNvPr id="552" name="Google Shape;552;g1ae06fcde8f_0_28"/>
          <p:cNvSpPr txBox="1"/>
          <p:nvPr/>
        </p:nvSpPr>
        <p:spPr>
          <a:xfrm>
            <a:off x="9347750" y="6366025"/>
            <a:ext cx="24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b4a1423d7d_2_63"/>
          <p:cNvSpPr txBox="1"/>
          <p:nvPr>
            <p:ph type="title"/>
          </p:nvPr>
        </p:nvSpPr>
        <p:spPr>
          <a:xfrm>
            <a:off x="144200" y="836050"/>
            <a:ext cx="11079900" cy="605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FF9900"/>
                </a:solidFill>
              </a:rPr>
              <a:t>Future scope</a:t>
            </a:r>
            <a:endParaRPr b="1">
              <a:solidFill>
                <a:srgbClr val="FF9900"/>
              </a:solidFill>
            </a:endParaRPr>
          </a:p>
        </p:txBody>
      </p:sp>
      <p:sp>
        <p:nvSpPr>
          <p:cNvPr id="558" name="Google Shape;558;g1b4a1423d7d_2_63"/>
          <p:cNvSpPr txBox="1"/>
          <p:nvPr>
            <p:ph idx="1" type="body"/>
          </p:nvPr>
        </p:nvSpPr>
        <p:spPr>
          <a:xfrm>
            <a:off x="144200" y="1690900"/>
            <a:ext cx="11871900" cy="494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300"/>
              <a:t>-Two step verification for registration</a:t>
            </a:r>
            <a:endParaRPr sz="2300"/>
          </a:p>
          <a:p>
            <a:pPr indent="0" lvl="0" marL="0" rtl="0" algn="l">
              <a:spcBef>
                <a:spcPts val="1000"/>
              </a:spcBef>
              <a:spcAft>
                <a:spcPts val="0"/>
              </a:spcAft>
              <a:buNone/>
            </a:pPr>
            <a:r>
              <a:rPr lang="en-US" sz="2300"/>
              <a:t>-Designing more views for customer and vendor module for more options</a:t>
            </a:r>
            <a:endParaRPr sz="2300"/>
          </a:p>
          <a:p>
            <a:pPr indent="0" lvl="0" marL="0" rtl="0" algn="l">
              <a:spcBef>
                <a:spcPts val="1000"/>
              </a:spcBef>
              <a:spcAft>
                <a:spcPts val="0"/>
              </a:spcAft>
              <a:buNone/>
            </a:pPr>
            <a:r>
              <a:rPr lang="en-US" sz="2300"/>
              <a:t>-Refining frontend designing for more attractive </a:t>
            </a:r>
            <a:r>
              <a:rPr lang="en-US" sz="2300"/>
              <a:t>appearance</a:t>
            </a:r>
            <a:endParaRPr sz="2300"/>
          </a:p>
          <a:p>
            <a:pPr indent="0" lvl="0" marL="0" rtl="0" algn="l">
              <a:spcBef>
                <a:spcPts val="1000"/>
              </a:spcBef>
              <a:spcAft>
                <a:spcPts val="0"/>
              </a:spcAft>
              <a:buNone/>
            </a:pPr>
            <a:r>
              <a:rPr lang="en-US" sz="2300"/>
              <a:t>-Vendors dashboard to show his sale, profit and patterns</a:t>
            </a:r>
            <a:endParaRPr sz="2300"/>
          </a:p>
          <a:p>
            <a:pPr indent="0" lvl="0" marL="0" rtl="0" algn="l">
              <a:spcBef>
                <a:spcPts val="1000"/>
              </a:spcBef>
              <a:spcAft>
                <a:spcPts val="0"/>
              </a:spcAft>
              <a:buClr>
                <a:schemeClr val="dk1"/>
              </a:buClr>
              <a:buSzPts val="1100"/>
              <a:buFont typeface="Arial"/>
              <a:buNone/>
            </a:pPr>
            <a:r>
              <a:rPr lang="en-US" sz="2300"/>
              <a:t>-Include AI algorithms to get patterns of purchase of products</a:t>
            </a:r>
            <a:endParaRPr sz="2300"/>
          </a:p>
          <a:p>
            <a:pPr indent="0" lvl="0" marL="0" rtl="0" algn="l">
              <a:spcBef>
                <a:spcPts val="1000"/>
              </a:spcBef>
              <a:spcAft>
                <a:spcPts val="0"/>
              </a:spcAft>
              <a:buNone/>
            </a:pPr>
            <a:r>
              <a:t/>
            </a:r>
            <a:endParaRPr sz="2300"/>
          </a:p>
        </p:txBody>
      </p:sp>
      <p:sp>
        <p:nvSpPr>
          <p:cNvPr id="559" name="Google Shape;559;g1b4a1423d7d_2_63"/>
          <p:cNvSpPr txBox="1"/>
          <p:nvPr/>
        </p:nvSpPr>
        <p:spPr>
          <a:xfrm>
            <a:off x="9765200" y="6366025"/>
            <a:ext cx="22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g183a809f81a_4_5"/>
          <p:cNvPicPr preferRelativeResize="0"/>
          <p:nvPr/>
        </p:nvPicPr>
        <p:blipFill>
          <a:blip r:embed="rId3">
            <a:alphaModFix/>
          </a:blip>
          <a:stretch>
            <a:fillRect/>
          </a:stretch>
        </p:blipFill>
        <p:spPr>
          <a:xfrm>
            <a:off x="382325" y="985500"/>
            <a:ext cx="11199476" cy="5466475"/>
          </a:xfrm>
          <a:prstGeom prst="rect">
            <a:avLst/>
          </a:prstGeom>
          <a:noFill/>
          <a:ln>
            <a:noFill/>
          </a:ln>
        </p:spPr>
      </p:pic>
      <p:sp>
        <p:nvSpPr>
          <p:cNvPr id="565" name="Google Shape;565;g183a809f81a_4_5"/>
          <p:cNvSpPr txBox="1"/>
          <p:nvPr/>
        </p:nvSpPr>
        <p:spPr>
          <a:xfrm>
            <a:off x="9168850" y="5844200"/>
            <a:ext cx="21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g183a809f81a_4_124"/>
          <p:cNvPicPr preferRelativeResize="0"/>
          <p:nvPr/>
        </p:nvPicPr>
        <p:blipFill>
          <a:blip r:embed="rId3">
            <a:alphaModFix/>
          </a:blip>
          <a:stretch>
            <a:fillRect/>
          </a:stretch>
        </p:blipFill>
        <p:spPr>
          <a:xfrm>
            <a:off x="152400" y="152400"/>
            <a:ext cx="11887201" cy="6421624"/>
          </a:xfrm>
          <a:prstGeom prst="rect">
            <a:avLst/>
          </a:prstGeom>
          <a:noFill/>
          <a:ln>
            <a:noFill/>
          </a:ln>
        </p:spPr>
      </p:pic>
      <p:sp>
        <p:nvSpPr>
          <p:cNvPr id="571" name="Google Shape;571;g183a809f81a_4_124"/>
          <p:cNvSpPr txBox="1"/>
          <p:nvPr/>
        </p:nvSpPr>
        <p:spPr>
          <a:xfrm>
            <a:off x="4266650" y="2939600"/>
            <a:ext cx="6742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2000">
                <a:solidFill>
                  <a:srgbClr val="232629"/>
                </a:solidFill>
              </a:rPr>
              <a:t>Categories section will be handled by admin</a:t>
            </a:r>
            <a:endParaRPr sz="2100">
              <a:latin typeface="Calibri"/>
              <a:ea typeface="Calibri"/>
              <a:cs typeface="Calibri"/>
              <a:sym typeface="Calibri"/>
            </a:endParaRPr>
          </a:p>
        </p:txBody>
      </p:sp>
      <p:sp>
        <p:nvSpPr>
          <p:cNvPr id="572" name="Google Shape;572;g183a809f81a_4_124"/>
          <p:cNvSpPr txBox="1"/>
          <p:nvPr/>
        </p:nvSpPr>
        <p:spPr>
          <a:xfrm>
            <a:off x="8289225" y="5680225"/>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ae06fcde8f_0_76"/>
          <p:cNvSpPr txBox="1"/>
          <p:nvPr>
            <p:ph type="title"/>
          </p:nvPr>
        </p:nvSpPr>
        <p:spPr>
          <a:xfrm>
            <a:off x="972600" y="1758200"/>
            <a:ext cx="10251600" cy="71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78" name="Google Shape;578;g1ae06fcde8f_0_76"/>
          <p:cNvSpPr txBox="1"/>
          <p:nvPr>
            <p:ph idx="1" type="body"/>
          </p:nvPr>
        </p:nvSpPr>
        <p:spPr>
          <a:xfrm>
            <a:off x="972600" y="2771833"/>
            <a:ext cx="10251600" cy="3014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579" name="Google Shape;579;g1ae06fcde8f_0_76"/>
          <p:cNvPicPr preferRelativeResize="0"/>
          <p:nvPr/>
        </p:nvPicPr>
        <p:blipFill>
          <a:blip r:embed="rId3">
            <a:alphaModFix/>
          </a:blip>
          <a:stretch>
            <a:fillRect/>
          </a:stretch>
        </p:blipFill>
        <p:spPr>
          <a:xfrm>
            <a:off x="0" y="381000"/>
            <a:ext cx="12192000" cy="6096000"/>
          </a:xfrm>
          <a:prstGeom prst="rect">
            <a:avLst/>
          </a:prstGeom>
          <a:noFill/>
          <a:ln>
            <a:noFill/>
          </a:ln>
        </p:spPr>
      </p:pic>
      <p:sp>
        <p:nvSpPr>
          <p:cNvPr id="580" name="Google Shape;580;g1ae06fcde8f_0_76"/>
          <p:cNvSpPr txBox="1"/>
          <p:nvPr/>
        </p:nvSpPr>
        <p:spPr>
          <a:xfrm>
            <a:off x="9228475" y="6500200"/>
            <a:ext cx="29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
        <p:nvSpPr>
          <p:cNvPr id="581" name="Google Shape;581;g1ae06fcde8f_0_76"/>
          <p:cNvSpPr txBox="1"/>
          <p:nvPr/>
        </p:nvSpPr>
        <p:spPr>
          <a:xfrm>
            <a:off x="9153750" y="29250"/>
            <a:ext cx="26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1b4a1423d7d_2_14"/>
          <p:cNvPicPr preferRelativeResize="0"/>
          <p:nvPr/>
        </p:nvPicPr>
        <p:blipFill>
          <a:blip r:embed="rId3">
            <a:alphaModFix/>
          </a:blip>
          <a:stretch>
            <a:fillRect/>
          </a:stretch>
        </p:blipFill>
        <p:spPr>
          <a:xfrm>
            <a:off x="517650" y="745200"/>
            <a:ext cx="9613275" cy="5588476"/>
          </a:xfrm>
          <a:prstGeom prst="rect">
            <a:avLst/>
          </a:prstGeom>
          <a:noFill/>
          <a:ln>
            <a:noFill/>
          </a:ln>
        </p:spPr>
      </p:pic>
      <p:sp>
        <p:nvSpPr>
          <p:cNvPr id="587" name="Google Shape;587;g1b4a1423d7d_2_14"/>
          <p:cNvSpPr txBox="1"/>
          <p:nvPr/>
        </p:nvSpPr>
        <p:spPr>
          <a:xfrm>
            <a:off x="9720475" y="6246750"/>
            <a:ext cx="24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aa7e0831be_1_0"/>
          <p:cNvSpPr txBox="1"/>
          <p:nvPr>
            <p:ph type="title"/>
          </p:nvPr>
        </p:nvSpPr>
        <p:spPr>
          <a:xfrm>
            <a:off x="972600" y="682375"/>
            <a:ext cx="10251600" cy="441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Before login homepage…..</a:t>
            </a:r>
            <a:endParaRPr/>
          </a:p>
        </p:txBody>
      </p:sp>
      <p:pic>
        <p:nvPicPr>
          <p:cNvPr id="593" name="Google Shape;593;g1aa7e0831be_1_0"/>
          <p:cNvPicPr preferRelativeResize="0"/>
          <p:nvPr/>
        </p:nvPicPr>
        <p:blipFill>
          <a:blip r:embed="rId3">
            <a:alphaModFix/>
          </a:blip>
          <a:stretch>
            <a:fillRect/>
          </a:stretch>
        </p:blipFill>
        <p:spPr>
          <a:xfrm>
            <a:off x="226125" y="1213475"/>
            <a:ext cx="11772902" cy="5428924"/>
          </a:xfrm>
          <a:prstGeom prst="rect">
            <a:avLst/>
          </a:prstGeom>
          <a:noFill/>
          <a:ln>
            <a:noFill/>
          </a:ln>
        </p:spPr>
      </p:pic>
      <p:sp>
        <p:nvSpPr>
          <p:cNvPr id="594" name="Google Shape;594;g1aa7e0831be_1_0"/>
          <p:cNvSpPr txBox="1"/>
          <p:nvPr/>
        </p:nvSpPr>
        <p:spPr>
          <a:xfrm>
            <a:off x="9586300" y="6574725"/>
            <a:ext cx="23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aa7e0831be_1_86"/>
          <p:cNvSpPr txBox="1"/>
          <p:nvPr>
            <p:ph type="title"/>
          </p:nvPr>
        </p:nvSpPr>
        <p:spPr>
          <a:xfrm>
            <a:off x="0" y="759225"/>
            <a:ext cx="11224200" cy="499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Before login products on homepage….</a:t>
            </a:r>
            <a:endParaRPr/>
          </a:p>
        </p:txBody>
      </p:sp>
      <p:pic>
        <p:nvPicPr>
          <p:cNvPr id="600" name="Google Shape;600;g1aa7e0831be_1_86"/>
          <p:cNvPicPr preferRelativeResize="0"/>
          <p:nvPr/>
        </p:nvPicPr>
        <p:blipFill>
          <a:blip r:embed="rId3">
            <a:alphaModFix/>
          </a:blip>
          <a:stretch>
            <a:fillRect/>
          </a:stretch>
        </p:blipFill>
        <p:spPr>
          <a:xfrm>
            <a:off x="152400" y="1411125"/>
            <a:ext cx="11805998" cy="5294476"/>
          </a:xfrm>
          <a:prstGeom prst="rect">
            <a:avLst/>
          </a:prstGeom>
          <a:noFill/>
          <a:ln>
            <a:noFill/>
          </a:ln>
        </p:spPr>
      </p:pic>
      <p:sp>
        <p:nvSpPr>
          <p:cNvPr id="601" name="Google Shape;601;g1aa7e0831be_1_86"/>
          <p:cNvSpPr txBox="1"/>
          <p:nvPr/>
        </p:nvSpPr>
        <p:spPr>
          <a:xfrm>
            <a:off x="9839750" y="6395825"/>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b4a1423d7d_2_22"/>
          <p:cNvSpPr txBox="1"/>
          <p:nvPr>
            <p:ph type="title"/>
          </p:nvPr>
        </p:nvSpPr>
        <p:spPr>
          <a:xfrm>
            <a:off x="972600" y="1758200"/>
            <a:ext cx="10251600" cy="71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07" name="Google Shape;607;g1b4a1423d7d_2_22"/>
          <p:cNvSpPr txBox="1"/>
          <p:nvPr>
            <p:ph idx="1" type="body"/>
          </p:nvPr>
        </p:nvSpPr>
        <p:spPr>
          <a:xfrm>
            <a:off x="972600" y="2771833"/>
            <a:ext cx="10251600" cy="3014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08" name="Google Shape;608;g1b4a1423d7d_2_22"/>
          <p:cNvPicPr preferRelativeResize="0"/>
          <p:nvPr/>
        </p:nvPicPr>
        <p:blipFill>
          <a:blip r:embed="rId3">
            <a:alphaModFix/>
          </a:blip>
          <a:stretch>
            <a:fillRect/>
          </a:stretch>
        </p:blipFill>
        <p:spPr>
          <a:xfrm>
            <a:off x="0" y="1056975"/>
            <a:ext cx="12192000" cy="5741501"/>
          </a:xfrm>
          <a:prstGeom prst="rect">
            <a:avLst/>
          </a:prstGeom>
          <a:noFill/>
          <a:ln>
            <a:noFill/>
          </a:ln>
        </p:spPr>
      </p:pic>
      <p:sp>
        <p:nvSpPr>
          <p:cNvPr id="609" name="Google Shape;609;g1b4a1423d7d_2_22"/>
          <p:cNvSpPr txBox="1"/>
          <p:nvPr/>
        </p:nvSpPr>
        <p:spPr>
          <a:xfrm>
            <a:off x="96050" y="493350"/>
            <a:ext cx="114588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chemeClr val="dk1"/>
                </a:solidFill>
                <a:latin typeface="Calibri"/>
                <a:ea typeface="Calibri"/>
                <a:cs typeface="Calibri"/>
                <a:sym typeface="Calibri"/>
              </a:rPr>
              <a:t>Before login products on homepage….</a:t>
            </a:r>
            <a:endParaRPr sz="700"/>
          </a:p>
        </p:txBody>
      </p:sp>
      <p:sp>
        <p:nvSpPr>
          <p:cNvPr id="610" name="Google Shape;610;g1b4a1423d7d_2_22"/>
          <p:cNvSpPr txBox="1"/>
          <p:nvPr/>
        </p:nvSpPr>
        <p:spPr>
          <a:xfrm>
            <a:off x="9929200" y="6395825"/>
            <a:ext cx="22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aa7e0831be_1_74"/>
          <p:cNvSpPr txBox="1"/>
          <p:nvPr>
            <p:ph type="title"/>
          </p:nvPr>
        </p:nvSpPr>
        <p:spPr>
          <a:xfrm>
            <a:off x="972600" y="1758200"/>
            <a:ext cx="10251600" cy="71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16" name="Google Shape;616;g1aa7e0831be_1_74"/>
          <p:cNvSpPr txBox="1"/>
          <p:nvPr>
            <p:ph idx="1" type="body"/>
          </p:nvPr>
        </p:nvSpPr>
        <p:spPr>
          <a:xfrm>
            <a:off x="972600" y="2771833"/>
            <a:ext cx="10251600" cy="3014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17" name="Google Shape;617;g1aa7e0831be_1_74"/>
          <p:cNvPicPr preferRelativeResize="0"/>
          <p:nvPr/>
        </p:nvPicPr>
        <p:blipFill>
          <a:blip r:embed="rId3">
            <a:alphaModFix/>
          </a:blip>
          <a:stretch>
            <a:fillRect/>
          </a:stretch>
        </p:blipFill>
        <p:spPr>
          <a:xfrm>
            <a:off x="2400" y="-9"/>
            <a:ext cx="12192000" cy="6607969"/>
          </a:xfrm>
          <a:prstGeom prst="rect">
            <a:avLst/>
          </a:prstGeom>
          <a:noFill/>
          <a:ln>
            <a:noFill/>
          </a:ln>
        </p:spPr>
      </p:pic>
      <p:sp>
        <p:nvSpPr>
          <p:cNvPr id="618" name="Google Shape;618;g1aa7e0831be_1_74"/>
          <p:cNvSpPr txBox="1"/>
          <p:nvPr/>
        </p:nvSpPr>
        <p:spPr>
          <a:xfrm>
            <a:off x="9616100" y="6008200"/>
            <a:ext cx="24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ad488b6a67_3_259"/>
          <p:cNvSpPr/>
          <p:nvPr/>
        </p:nvSpPr>
        <p:spPr>
          <a:xfrm>
            <a:off x="428090" y="5646431"/>
            <a:ext cx="4024500" cy="612300"/>
          </a:xfrm>
          <a:prstGeom prst="ellipse">
            <a:avLst/>
          </a:prstGeom>
          <a:gradFill>
            <a:gsLst>
              <a:gs pos="0">
                <a:srgbClr val="0C0C0C">
                  <a:alpha val="37647"/>
                </a:srgbClr>
              </a:gs>
              <a:gs pos="100000">
                <a:srgbClr val="FFFFF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35" name="Google Shape;135;g1ad488b6a67_3_259"/>
          <p:cNvSpPr txBox="1"/>
          <p:nvPr>
            <p:ph type="title"/>
          </p:nvPr>
        </p:nvSpPr>
        <p:spPr>
          <a:xfrm>
            <a:off x="838200" y="365125"/>
            <a:ext cx="10515600" cy="1590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Goal</a:t>
            </a:r>
            <a:endParaRPr/>
          </a:p>
        </p:txBody>
      </p:sp>
      <p:sp>
        <p:nvSpPr>
          <p:cNvPr id="136" name="Google Shape;136;g1ad488b6a67_3_259"/>
          <p:cNvSpPr/>
          <p:nvPr/>
        </p:nvSpPr>
        <p:spPr>
          <a:xfrm>
            <a:off x="6602807" y="5396712"/>
            <a:ext cx="3658800" cy="612300"/>
          </a:xfrm>
          <a:prstGeom prst="ellipse">
            <a:avLst/>
          </a:prstGeom>
          <a:gradFill>
            <a:gsLst>
              <a:gs pos="0">
                <a:srgbClr val="0C0C0C">
                  <a:alpha val="37647"/>
                </a:srgbClr>
              </a:gs>
              <a:gs pos="100000">
                <a:srgbClr val="FFFFF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grpSp>
        <p:nvGrpSpPr>
          <p:cNvPr id="137" name="Google Shape;137;g1ad488b6a67_3_259"/>
          <p:cNvGrpSpPr/>
          <p:nvPr/>
        </p:nvGrpSpPr>
        <p:grpSpPr>
          <a:xfrm>
            <a:off x="6808139" y="2249332"/>
            <a:ext cx="3911610" cy="3759602"/>
            <a:chOff x="2438400" y="1581150"/>
            <a:chExt cx="2671500" cy="2671500"/>
          </a:xfrm>
        </p:grpSpPr>
        <p:sp>
          <p:nvSpPr>
            <p:cNvPr id="138" name="Google Shape;138;g1ad488b6a67_3_259"/>
            <p:cNvSpPr/>
            <p:nvPr/>
          </p:nvSpPr>
          <p:spPr>
            <a:xfrm>
              <a:off x="2438400" y="1581150"/>
              <a:ext cx="2671500" cy="2671500"/>
            </a:xfrm>
            <a:prstGeom prst="ellipse">
              <a:avLst/>
            </a:prstGeom>
            <a:gradFill>
              <a:gsLst>
                <a:gs pos="0">
                  <a:schemeClr val="accent1"/>
                </a:gs>
                <a:gs pos="100000">
                  <a:srgbClr val="8DA9DB"/>
                </a:gs>
              </a:gsLst>
              <a:lin ang="1380014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39" name="Google Shape;139;g1ad488b6a67_3_259"/>
            <p:cNvSpPr/>
            <p:nvPr/>
          </p:nvSpPr>
          <p:spPr>
            <a:xfrm>
              <a:off x="2683249" y="1825999"/>
              <a:ext cx="2181900" cy="2181900"/>
            </a:xfrm>
            <a:prstGeom prst="ellipse">
              <a:avLst/>
            </a:prstGeom>
            <a:gradFill>
              <a:gsLst>
                <a:gs pos="0">
                  <a:srgbClr val="F2F2F2"/>
                </a:gs>
                <a:gs pos="100000">
                  <a:schemeClr val="lt1"/>
                </a:gs>
              </a:gsLst>
              <a:lin ang="1380014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40" name="Google Shape;140;g1ad488b6a67_3_259"/>
            <p:cNvSpPr/>
            <p:nvPr/>
          </p:nvSpPr>
          <p:spPr>
            <a:xfrm>
              <a:off x="2892519" y="2035269"/>
              <a:ext cx="1763100" cy="1763100"/>
            </a:xfrm>
            <a:prstGeom prst="ellipse">
              <a:avLst/>
            </a:prstGeom>
            <a:gradFill>
              <a:gsLst>
                <a:gs pos="0">
                  <a:schemeClr val="accent1"/>
                </a:gs>
                <a:gs pos="100000">
                  <a:srgbClr val="8DA9DB"/>
                </a:gs>
              </a:gsLst>
              <a:lin ang="1380014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41" name="Google Shape;141;g1ad488b6a67_3_259"/>
            <p:cNvSpPr/>
            <p:nvPr/>
          </p:nvSpPr>
          <p:spPr>
            <a:xfrm>
              <a:off x="3140169" y="2282919"/>
              <a:ext cx="1267800" cy="126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42" name="Google Shape;142;g1ad488b6a67_3_259"/>
            <p:cNvSpPr/>
            <p:nvPr/>
          </p:nvSpPr>
          <p:spPr>
            <a:xfrm>
              <a:off x="3355041" y="2497791"/>
              <a:ext cx="838200" cy="838200"/>
            </a:xfrm>
            <a:prstGeom prst="ellipse">
              <a:avLst/>
            </a:prstGeom>
            <a:gradFill>
              <a:gsLst>
                <a:gs pos="0">
                  <a:schemeClr val="accent1"/>
                </a:gs>
                <a:gs pos="100000">
                  <a:srgbClr val="8DA9DB"/>
                </a:gs>
              </a:gsLst>
              <a:lin ang="1380014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43" name="Google Shape;143;g1ad488b6a67_3_259"/>
            <p:cNvSpPr/>
            <p:nvPr/>
          </p:nvSpPr>
          <p:spPr>
            <a:xfrm>
              <a:off x="3545541" y="2688291"/>
              <a:ext cx="457200" cy="457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grpSp>
      <p:grpSp>
        <p:nvGrpSpPr>
          <p:cNvPr id="144" name="Google Shape;144;g1ad488b6a67_3_259"/>
          <p:cNvGrpSpPr/>
          <p:nvPr/>
        </p:nvGrpSpPr>
        <p:grpSpPr>
          <a:xfrm>
            <a:off x="712620" y="2311692"/>
            <a:ext cx="5644020" cy="4181185"/>
            <a:chOff x="533400" y="1733550"/>
            <a:chExt cx="2514600" cy="2743200"/>
          </a:xfrm>
        </p:grpSpPr>
        <p:sp>
          <p:nvSpPr>
            <p:cNvPr id="145" name="Google Shape;145;g1ad488b6a67_3_259"/>
            <p:cNvSpPr/>
            <p:nvPr/>
          </p:nvSpPr>
          <p:spPr>
            <a:xfrm>
              <a:off x="533400" y="1733550"/>
              <a:ext cx="2514600" cy="2743200"/>
            </a:xfrm>
            <a:prstGeom prst="rect">
              <a:avLst/>
            </a:prstGeom>
            <a:solidFill>
              <a:srgbClr val="B3C6E7"/>
            </a:solidFill>
            <a:ln>
              <a:noFill/>
            </a:ln>
            <a:effectLst>
              <a:outerShdw blurRad="25400" rotWithShape="0" algn="tl">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399" u="none" cap="none" strike="noStrike">
                <a:solidFill>
                  <a:srgbClr val="FFFFFF"/>
                </a:solidFill>
                <a:latin typeface="Calibri"/>
                <a:ea typeface="Calibri"/>
                <a:cs typeface="Calibri"/>
                <a:sym typeface="Calibri"/>
              </a:endParaRPr>
            </a:p>
          </p:txBody>
        </p:sp>
        <p:sp>
          <p:nvSpPr>
            <p:cNvPr id="146" name="Google Shape;146;g1ad488b6a67_3_259"/>
            <p:cNvSpPr txBox="1"/>
            <p:nvPr/>
          </p:nvSpPr>
          <p:spPr>
            <a:xfrm>
              <a:off x="600941" y="2212266"/>
              <a:ext cx="2274000" cy="1999500"/>
            </a:xfrm>
            <a:prstGeom prst="rect">
              <a:avLst/>
            </a:prstGeom>
            <a:solidFill>
              <a:srgbClr val="B3C6E7"/>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Just like </a:t>
              </a:r>
              <a:r>
                <a:rPr b="1" i="0" lang="en-US" sz="2400" u="none" cap="none" strike="noStrike">
                  <a:solidFill>
                    <a:schemeClr val="dk1"/>
                  </a:solidFill>
                  <a:latin typeface="Arial"/>
                  <a:ea typeface="Arial"/>
                  <a:cs typeface="Arial"/>
                  <a:sym typeface="Arial"/>
                </a:rPr>
                <a:t>Expedia</a:t>
              </a:r>
              <a:r>
                <a:rPr b="0" i="0" lang="en-US" sz="2400" u="none" cap="none" strike="noStrike">
                  <a:solidFill>
                    <a:schemeClr val="dk1"/>
                  </a:solidFill>
                  <a:latin typeface="Arial"/>
                  <a:ea typeface="Arial"/>
                  <a:cs typeface="Arial"/>
                  <a:sym typeface="Arial"/>
                </a:rPr>
                <a:t> is the largest platform to book air tickets without owning any aircrafts,</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similarly, we want to be the largest grocery selling platform without have any grocery inventory!</a:t>
              </a:r>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grpSp>
      <p:pic>
        <p:nvPicPr>
          <p:cNvPr descr="Take Off with solid fill" id="147" name="Google Shape;147;g1ad488b6a67_3_259"/>
          <p:cNvPicPr preferRelativeResize="0"/>
          <p:nvPr/>
        </p:nvPicPr>
        <p:blipFill rotWithShape="1">
          <a:blip r:embed="rId3">
            <a:alphaModFix/>
          </a:blip>
          <a:srcRect b="0" l="0" r="0" t="0"/>
          <a:stretch/>
        </p:blipFill>
        <p:spPr>
          <a:xfrm>
            <a:off x="5345054" y="2267481"/>
            <a:ext cx="914400" cy="914400"/>
          </a:xfrm>
          <a:prstGeom prst="rect">
            <a:avLst/>
          </a:prstGeom>
          <a:noFill/>
          <a:ln>
            <a:noFill/>
          </a:ln>
        </p:spPr>
      </p:pic>
      <p:pic>
        <p:nvPicPr>
          <p:cNvPr descr="Grocery bag with solid fill" id="148" name="Google Shape;148;g1ad488b6a67_3_259"/>
          <p:cNvPicPr preferRelativeResize="0"/>
          <p:nvPr/>
        </p:nvPicPr>
        <p:blipFill rotWithShape="1">
          <a:blip r:embed="rId4">
            <a:alphaModFix/>
          </a:blip>
          <a:srcRect b="0" l="0" r="0" t="0"/>
          <a:stretch/>
        </p:blipFill>
        <p:spPr>
          <a:xfrm>
            <a:off x="5491896" y="5531709"/>
            <a:ext cx="914400" cy="914400"/>
          </a:xfrm>
          <a:prstGeom prst="rect">
            <a:avLst/>
          </a:prstGeom>
          <a:noFill/>
          <a:ln>
            <a:noFill/>
          </a:ln>
        </p:spPr>
      </p:pic>
      <p:sp>
        <p:nvSpPr>
          <p:cNvPr id="149" name="Google Shape;149;g1ad488b6a67_3_2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Sonal </a:t>
            </a: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aa7e0831be_1_5"/>
          <p:cNvSpPr txBox="1"/>
          <p:nvPr>
            <p:ph type="title"/>
          </p:nvPr>
        </p:nvSpPr>
        <p:spPr>
          <a:xfrm>
            <a:off x="972600" y="1758200"/>
            <a:ext cx="10251600" cy="71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624" name="Google Shape;624;g1aa7e0831be_1_5"/>
          <p:cNvPicPr preferRelativeResize="0"/>
          <p:nvPr/>
        </p:nvPicPr>
        <p:blipFill>
          <a:blip r:embed="rId3">
            <a:alphaModFix/>
          </a:blip>
          <a:stretch>
            <a:fillRect/>
          </a:stretch>
        </p:blipFill>
        <p:spPr>
          <a:xfrm>
            <a:off x="0" y="1601403"/>
            <a:ext cx="12192000" cy="4815175"/>
          </a:xfrm>
          <a:prstGeom prst="rect">
            <a:avLst/>
          </a:prstGeom>
          <a:noFill/>
          <a:ln>
            <a:noFill/>
          </a:ln>
        </p:spPr>
      </p:pic>
      <p:sp>
        <p:nvSpPr>
          <p:cNvPr id="625" name="Google Shape;625;g1aa7e0831be_1_5"/>
          <p:cNvSpPr txBox="1"/>
          <p:nvPr/>
        </p:nvSpPr>
        <p:spPr>
          <a:xfrm>
            <a:off x="153800" y="797625"/>
            <a:ext cx="57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For Vendor login click “</a:t>
            </a:r>
            <a:r>
              <a:rPr b="1" lang="en-US">
                <a:latin typeface="Calibri"/>
                <a:ea typeface="Calibri"/>
                <a:cs typeface="Calibri"/>
                <a:sym typeface="Calibri"/>
              </a:rPr>
              <a:t>Are you vendor?</a:t>
            </a:r>
            <a:r>
              <a:rPr lang="en-US">
                <a:latin typeface="Calibri"/>
                <a:ea typeface="Calibri"/>
                <a:cs typeface="Calibri"/>
                <a:sym typeface="Calibri"/>
              </a:rPr>
              <a:t> </a:t>
            </a:r>
            <a:r>
              <a:rPr b="1" lang="en-US">
                <a:solidFill>
                  <a:srgbClr val="E69138"/>
                </a:solidFill>
                <a:latin typeface="Calibri"/>
                <a:ea typeface="Calibri"/>
                <a:cs typeface="Calibri"/>
                <a:sym typeface="Calibri"/>
              </a:rPr>
              <a:t>Click here</a:t>
            </a:r>
            <a:r>
              <a:rPr lang="en-US">
                <a:latin typeface="Calibri"/>
                <a:ea typeface="Calibri"/>
                <a:cs typeface="Calibri"/>
                <a:sym typeface="Calibri"/>
              </a:rPr>
              <a:t>”</a:t>
            </a:r>
            <a:endParaRPr>
              <a:latin typeface="Calibri"/>
              <a:ea typeface="Calibri"/>
              <a:cs typeface="Calibri"/>
              <a:sym typeface="Calibri"/>
            </a:endParaRPr>
          </a:p>
        </p:txBody>
      </p:sp>
      <p:cxnSp>
        <p:nvCxnSpPr>
          <p:cNvPr id="626" name="Google Shape;626;g1aa7e0831be_1_5"/>
          <p:cNvCxnSpPr/>
          <p:nvPr/>
        </p:nvCxnSpPr>
        <p:spPr>
          <a:xfrm>
            <a:off x="3938175" y="1056975"/>
            <a:ext cx="5868600" cy="1767300"/>
          </a:xfrm>
          <a:prstGeom prst="straightConnector1">
            <a:avLst/>
          </a:prstGeom>
          <a:noFill/>
          <a:ln cap="flat" cmpd="sng" w="76200">
            <a:solidFill>
              <a:schemeClr val="dk2"/>
            </a:solidFill>
            <a:prstDash val="solid"/>
            <a:round/>
            <a:headEnd len="med" w="med" type="none"/>
            <a:tailEnd len="med" w="med" type="triangle"/>
          </a:ln>
        </p:spPr>
      </p:cxnSp>
      <p:sp>
        <p:nvSpPr>
          <p:cNvPr id="627" name="Google Shape;627;g1aa7e0831be_1_5"/>
          <p:cNvSpPr txBox="1"/>
          <p:nvPr/>
        </p:nvSpPr>
        <p:spPr>
          <a:xfrm>
            <a:off x="9452125" y="6440550"/>
            <a:ext cx="25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b4a1423d7d_2_37"/>
          <p:cNvSpPr txBox="1"/>
          <p:nvPr>
            <p:ph type="title"/>
          </p:nvPr>
        </p:nvSpPr>
        <p:spPr>
          <a:xfrm>
            <a:off x="150000" y="807250"/>
            <a:ext cx="11071800" cy="547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Vendor sign-in/sign-up page</a:t>
            </a:r>
            <a:endParaRPr/>
          </a:p>
        </p:txBody>
      </p:sp>
      <p:pic>
        <p:nvPicPr>
          <p:cNvPr id="633" name="Google Shape;633;g1b4a1423d7d_2_37"/>
          <p:cNvPicPr preferRelativeResize="0"/>
          <p:nvPr/>
        </p:nvPicPr>
        <p:blipFill>
          <a:blip r:embed="rId3">
            <a:alphaModFix/>
          </a:blip>
          <a:stretch>
            <a:fillRect/>
          </a:stretch>
        </p:blipFill>
        <p:spPr>
          <a:xfrm>
            <a:off x="152400" y="1470000"/>
            <a:ext cx="11719552" cy="5235599"/>
          </a:xfrm>
          <a:prstGeom prst="rect">
            <a:avLst/>
          </a:prstGeom>
          <a:noFill/>
          <a:ln>
            <a:noFill/>
          </a:ln>
        </p:spPr>
      </p:pic>
      <p:sp>
        <p:nvSpPr>
          <p:cNvPr id="634" name="Google Shape;634;g1b4a1423d7d_2_37"/>
          <p:cNvSpPr txBox="1"/>
          <p:nvPr/>
        </p:nvSpPr>
        <p:spPr>
          <a:xfrm>
            <a:off x="9347750" y="6261650"/>
            <a:ext cx="23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b4a1423d7d_2_42"/>
          <p:cNvSpPr txBox="1"/>
          <p:nvPr>
            <p:ph type="title"/>
          </p:nvPr>
        </p:nvSpPr>
        <p:spPr>
          <a:xfrm>
            <a:off x="152400" y="836050"/>
            <a:ext cx="11071800" cy="470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Vendor’s Registration page</a:t>
            </a:r>
            <a:endParaRPr/>
          </a:p>
        </p:txBody>
      </p:sp>
      <p:pic>
        <p:nvPicPr>
          <p:cNvPr id="640" name="Google Shape;640;g1b4a1423d7d_2_42"/>
          <p:cNvPicPr preferRelativeResize="0"/>
          <p:nvPr/>
        </p:nvPicPr>
        <p:blipFill>
          <a:blip r:embed="rId3">
            <a:alphaModFix/>
          </a:blip>
          <a:stretch>
            <a:fillRect/>
          </a:stretch>
        </p:blipFill>
        <p:spPr>
          <a:xfrm>
            <a:off x="152400" y="1441175"/>
            <a:ext cx="11071800" cy="5264424"/>
          </a:xfrm>
          <a:prstGeom prst="rect">
            <a:avLst/>
          </a:prstGeom>
          <a:noFill/>
          <a:ln>
            <a:noFill/>
          </a:ln>
        </p:spPr>
      </p:pic>
      <p:sp>
        <p:nvSpPr>
          <p:cNvPr id="641" name="Google Shape;641;g1b4a1423d7d_2_42"/>
          <p:cNvSpPr txBox="1"/>
          <p:nvPr/>
        </p:nvSpPr>
        <p:spPr>
          <a:xfrm>
            <a:off x="6829300" y="5571350"/>
            <a:ext cx="4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If you already registered click here</a:t>
            </a:r>
            <a:endParaRPr b="1">
              <a:latin typeface="Calibri"/>
              <a:ea typeface="Calibri"/>
              <a:cs typeface="Calibri"/>
              <a:sym typeface="Calibri"/>
            </a:endParaRPr>
          </a:p>
        </p:txBody>
      </p:sp>
      <p:cxnSp>
        <p:nvCxnSpPr>
          <p:cNvPr id="642" name="Google Shape;642;g1b4a1423d7d_2_42"/>
          <p:cNvCxnSpPr>
            <a:stCxn id="641" idx="1"/>
          </p:cNvCxnSpPr>
          <p:nvPr/>
        </p:nvCxnSpPr>
        <p:spPr>
          <a:xfrm flipH="1">
            <a:off x="2814400" y="5771450"/>
            <a:ext cx="4014900" cy="568200"/>
          </a:xfrm>
          <a:prstGeom prst="straightConnector1">
            <a:avLst/>
          </a:prstGeom>
          <a:noFill/>
          <a:ln cap="flat" cmpd="sng" w="76200">
            <a:solidFill>
              <a:schemeClr val="dk2"/>
            </a:solidFill>
            <a:prstDash val="solid"/>
            <a:round/>
            <a:headEnd len="med" w="med" type="none"/>
            <a:tailEnd len="med" w="med" type="triangle"/>
          </a:ln>
        </p:spPr>
      </p:cxnSp>
      <p:sp>
        <p:nvSpPr>
          <p:cNvPr id="643" name="Google Shape;643;g1b4a1423d7d_2_42"/>
          <p:cNvSpPr txBox="1"/>
          <p:nvPr/>
        </p:nvSpPr>
        <p:spPr>
          <a:xfrm>
            <a:off x="9422300" y="6306375"/>
            <a:ext cx="26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g1b2443308b0_0_3"/>
          <p:cNvPicPr preferRelativeResize="0"/>
          <p:nvPr/>
        </p:nvPicPr>
        <p:blipFill>
          <a:blip r:embed="rId3">
            <a:alphaModFix/>
          </a:blip>
          <a:stretch>
            <a:fillRect/>
          </a:stretch>
        </p:blipFill>
        <p:spPr>
          <a:xfrm>
            <a:off x="0" y="1076525"/>
            <a:ext cx="12192001" cy="5678525"/>
          </a:xfrm>
          <a:prstGeom prst="rect">
            <a:avLst/>
          </a:prstGeom>
          <a:noFill/>
          <a:ln>
            <a:noFill/>
          </a:ln>
        </p:spPr>
      </p:pic>
      <p:sp>
        <p:nvSpPr>
          <p:cNvPr id="649" name="Google Shape;649;g1b2443308b0_0_3"/>
          <p:cNvSpPr txBox="1"/>
          <p:nvPr/>
        </p:nvSpPr>
        <p:spPr>
          <a:xfrm>
            <a:off x="178350" y="729575"/>
            <a:ext cx="324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Vendors Login page</a:t>
            </a:r>
            <a:endParaRPr b="1" sz="1900">
              <a:latin typeface="Calibri"/>
              <a:ea typeface="Calibri"/>
              <a:cs typeface="Calibri"/>
              <a:sym typeface="Calibri"/>
            </a:endParaRPr>
          </a:p>
        </p:txBody>
      </p:sp>
      <p:sp>
        <p:nvSpPr>
          <p:cNvPr id="650" name="Google Shape;650;g1b2443308b0_0_3"/>
          <p:cNvSpPr txBox="1"/>
          <p:nvPr/>
        </p:nvSpPr>
        <p:spPr>
          <a:xfrm>
            <a:off x="9395575" y="6354850"/>
            <a:ext cx="20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b4a1423d7d_2_47"/>
          <p:cNvSpPr txBox="1"/>
          <p:nvPr>
            <p:ph type="title"/>
          </p:nvPr>
        </p:nvSpPr>
        <p:spPr>
          <a:xfrm>
            <a:off x="152400" y="653550"/>
            <a:ext cx="11071800" cy="557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FF9900"/>
                </a:solidFill>
              </a:rPr>
              <a:t>Vendor’s homepage</a:t>
            </a:r>
            <a:endParaRPr>
              <a:solidFill>
                <a:srgbClr val="FF9900"/>
              </a:solidFill>
            </a:endParaRPr>
          </a:p>
        </p:txBody>
      </p:sp>
      <p:pic>
        <p:nvPicPr>
          <p:cNvPr id="656" name="Google Shape;656;g1b4a1423d7d_2_47"/>
          <p:cNvPicPr preferRelativeResize="0"/>
          <p:nvPr/>
        </p:nvPicPr>
        <p:blipFill>
          <a:blip r:embed="rId3">
            <a:alphaModFix/>
          </a:blip>
          <a:stretch>
            <a:fillRect/>
          </a:stretch>
        </p:blipFill>
        <p:spPr>
          <a:xfrm>
            <a:off x="152400" y="1363050"/>
            <a:ext cx="11786772" cy="5342549"/>
          </a:xfrm>
          <a:prstGeom prst="rect">
            <a:avLst/>
          </a:prstGeom>
          <a:noFill/>
          <a:ln>
            <a:noFill/>
          </a:ln>
        </p:spPr>
      </p:pic>
      <p:sp>
        <p:nvSpPr>
          <p:cNvPr id="657" name="Google Shape;657;g1b4a1423d7d_2_47"/>
          <p:cNvSpPr txBox="1"/>
          <p:nvPr/>
        </p:nvSpPr>
        <p:spPr>
          <a:xfrm>
            <a:off x="10257175" y="6246750"/>
            <a:ext cx="18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b4a1423d7d_2_52"/>
          <p:cNvSpPr txBox="1"/>
          <p:nvPr>
            <p:ph type="title"/>
          </p:nvPr>
        </p:nvSpPr>
        <p:spPr>
          <a:xfrm>
            <a:off x="152400" y="691975"/>
            <a:ext cx="11071800" cy="470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Vendor’s homepage continued….</a:t>
            </a:r>
            <a:endParaRPr/>
          </a:p>
        </p:txBody>
      </p:sp>
      <p:pic>
        <p:nvPicPr>
          <p:cNvPr id="663" name="Google Shape;663;g1b4a1423d7d_2_52"/>
          <p:cNvPicPr preferRelativeResize="0"/>
          <p:nvPr/>
        </p:nvPicPr>
        <p:blipFill>
          <a:blip r:embed="rId3">
            <a:alphaModFix/>
          </a:blip>
          <a:stretch>
            <a:fillRect/>
          </a:stretch>
        </p:blipFill>
        <p:spPr>
          <a:xfrm>
            <a:off x="152400" y="1316300"/>
            <a:ext cx="11479424" cy="5389298"/>
          </a:xfrm>
          <a:prstGeom prst="rect">
            <a:avLst/>
          </a:prstGeom>
          <a:noFill/>
          <a:ln>
            <a:noFill/>
          </a:ln>
        </p:spPr>
      </p:pic>
      <p:sp>
        <p:nvSpPr>
          <p:cNvPr id="664" name="Google Shape;664;g1b4a1423d7d_2_52"/>
          <p:cNvSpPr txBox="1"/>
          <p:nvPr/>
        </p:nvSpPr>
        <p:spPr>
          <a:xfrm>
            <a:off x="10585175" y="6530000"/>
            <a:ext cx="16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b2443308b0_0_11"/>
          <p:cNvSpPr txBox="1"/>
          <p:nvPr>
            <p:ph type="title"/>
          </p:nvPr>
        </p:nvSpPr>
        <p:spPr>
          <a:xfrm>
            <a:off x="119975" y="762000"/>
            <a:ext cx="11104200" cy="470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Vendors manage grocery page</a:t>
            </a:r>
            <a:endParaRPr/>
          </a:p>
        </p:txBody>
      </p:sp>
      <p:pic>
        <p:nvPicPr>
          <p:cNvPr id="670" name="Google Shape;670;g1b2443308b0_0_11"/>
          <p:cNvPicPr preferRelativeResize="0"/>
          <p:nvPr/>
        </p:nvPicPr>
        <p:blipFill>
          <a:blip r:embed="rId3">
            <a:alphaModFix/>
          </a:blip>
          <a:stretch>
            <a:fillRect/>
          </a:stretch>
        </p:blipFill>
        <p:spPr>
          <a:xfrm>
            <a:off x="119975" y="1378075"/>
            <a:ext cx="11926100" cy="5397375"/>
          </a:xfrm>
          <a:prstGeom prst="rect">
            <a:avLst/>
          </a:prstGeom>
          <a:noFill/>
          <a:ln>
            <a:noFill/>
          </a:ln>
        </p:spPr>
      </p:pic>
      <p:sp>
        <p:nvSpPr>
          <p:cNvPr id="671" name="Google Shape;671;g1b2443308b0_0_11"/>
          <p:cNvSpPr txBox="1"/>
          <p:nvPr/>
        </p:nvSpPr>
        <p:spPr>
          <a:xfrm>
            <a:off x="9286200" y="842200"/>
            <a:ext cx="25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b2443308b0_0_18"/>
          <p:cNvSpPr txBox="1"/>
          <p:nvPr>
            <p:ph type="title"/>
          </p:nvPr>
        </p:nvSpPr>
        <p:spPr>
          <a:xfrm>
            <a:off x="73125" y="745750"/>
            <a:ext cx="11151000" cy="394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Vendor order page- To check order’s status</a:t>
            </a:r>
            <a:endParaRPr/>
          </a:p>
        </p:txBody>
      </p:sp>
      <p:pic>
        <p:nvPicPr>
          <p:cNvPr id="677" name="Google Shape;677;g1b2443308b0_0_18"/>
          <p:cNvPicPr preferRelativeResize="0"/>
          <p:nvPr/>
        </p:nvPicPr>
        <p:blipFill>
          <a:blip r:embed="rId3">
            <a:alphaModFix/>
          </a:blip>
          <a:stretch>
            <a:fillRect/>
          </a:stretch>
        </p:blipFill>
        <p:spPr>
          <a:xfrm>
            <a:off x="152400" y="1301400"/>
            <a:ext cx="11852749" cy="5404199"/>
          </a:xfrm>
          <a:prstGeom prst="rect">
            <a:avLst/>
          </a:prstGeom>
          <a:noFill/>
          <a:ln>
            <a:noFill/>
          </a:ln>
        </p:spPr>
      </p:pic>
      <p:cxnSp>
        <p:nvCxnSpPr>
          <p:cNvPr id="678" name="Google Shape;678;g1b2443308b0_0_18"/>
          <p:cNvCxnSpPr/>
          <p:nvPr/>
        </p:nvCxnSpPr>
        <p:spPr>
          <a:xfrm>
            <a:off x="7150450" y="935850"/>
            <a:ext cx="1871700" cy="731100"/>
          </a:xfrm>
          <a:prstGeom prst="straightConnector1">
            <a:avLst/>
          </a:prstGeom>
          <a:noFill/>
          <a:ln cap="flat" cmpd="sng" w="76200">
            <a:solidFill>
              <a:schemeClr val="dk2"/>
            </a:solidFill>
            <a:prstDash val="solid"/>
            <a:round/>
            <a:headEnd len="med" w="med" type="none"/>
            <a:tailEnd len="med" w="med" type="triangle"/>
          </a:ln>
        </p:spPr>
      </p:cxnSp>
      <p:sp>
        <p:nvSpPr>
          <p:cNvPr id="679" name="Google Shape;679;g1b2443308b0_0_18"/>
          <p:cNvSpPr txBox="1"/>
          <p:nvPr/>
        </p:nvSpPr>
        <p:spPr>
          <a:xfrm>
            <a:off x="10434650" y="6311100"/>
            <a:ext cx="14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By Savita Khadse</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b4a1423d7d_2_73"/>
          <p:cNvSpPr txBox="1"/>
          <p:nvPr>
            <p:ph type="title"/>
          </p:nvPr>
        </p:nvSpPr>
        <p:spPr>
          <a:xfrm>
            <a:off x="283275" y="775250"/>
            <a:ext cx="10941000" cy="64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685" name="Google Shape;685;g1b4a1423d7d_2_73"/>
          <p:cNvSpPr txBox="1"/>
          <p:nvPr>
            <p:ph idx="1" type="body"/>
          </p:nvPr>
        </p:nvSpPr>
        <p:spPr>
          <a:xfrm>
            <a:off x="201825" y="1789050"/>
            <a:ext cx="11022300" cy="49050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5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https://docs.djangoproject.com/</a:t>
            </a:r>
            <a:r>
              <a:rPr lang="en-US" sz="1500">
                <a:solidFill>
                  <a:srgbClr val="212529"/>
                </a:solidFill>
                <a:highlight>
                  <a:srgbClr val="FFFFFF"/>
                </a:highlight>
                <a:latin typeface="Arial"/>
                <a:ea typeface="Arial"/>
                <a:cs typeface="Arial"/>
                <a:sym typeface="Arial"/>
              </a:rPr>
              <a:t> </a:t>
            </a:r>
            <a:endParaRPr sz="1500">
              <a:solidFill>
                <a:srgbClr val="212529"/>
              </a:solidFill>
              <a:highlight>
                <a:srgbClr val="FFFFFF"/>
              </a:highlight>
              <a:latin typeface="Arial"/>
              <a:ea typeface="Arial"/>
              <a:cs typeface="Arial"/>
              <a:sym typeface="Arial"/>
            </a:endParaRPr>
          </a:p>
          <a:p>
            <a:pPr indent="0" lvl="0" marL="0" rtl="0" algn="l">
              <a:lnSpc>
                <a:spcPct val="115000"/>
              </a:lnSpc>
              <a:spcBef>
                <a:spcPts val="900"/>
              </a:spcBef>
              <a:spcAft>
                <a:spcPts val="0"/>
              </a:spcAft>
              <a:buNone/>
            </a:pPr>
            <a:r>
              <a:rPr lang="en-US" sz="1500" u="sng">
                <a:solidFill>
                  <a:srgbClr val="1155CC"/>
                </a:solidFill>
                <a:highlight>
                  <a:srgbClr val="FFFFFF"/>
                </a:highlight>
                <a:latin typeface="Arial"/>
                <a:ea typeface="Arial"/>
                <a:cs typeface="Arial"/>
                <a:sym typeface="Arial"/>
                <a:hlinkClick r:id="rId4">
                  <a:extLst>
                    <a:ext uri="{A12FA001-AC4F-418D-AE19-62706E023703}">
                      <ahyp:hlinkClr val="tx"/>
                    </a:ext>
                  </a:extLst>
                </a:hlinkClick>
              </a:rPr>
              <a:t>www.codewithmosh.com</a:t>
            </a:r>
            <a:r>
              <a:rPr lang="en-US" sz="1500">
                <a:solidFill>
                  <a:srgbClr val="212529"/>
                </a:solidFill>
                <a:highlight>
                  <a:srgbClr val="FFFFFF"/>
                </a:highlight>
                <a:latin typeface="Arial"/>
                <a:ea typeface="Arial"/>
                <a:cs typeface="Arial"/>
                <a:sym typeface="Arial"/>
              </a:rPr>
              <a:t> </a:t>
            </a:r>
            <a:endParaRPr sz="1500">
              <a:solidFill>
                <a:srgbClr val="212529"/>
              </a:solidFill>
              <a:highlight>
                <a:srgbClr val="FFFFFF"/>
              </a:highlight>
              <a:latin typeface="Arial"/>
              <a:ea typeface="Arial"/>
              <a:cs typeface="Arial"/>
              <a:sym typeface="Arial"/>
            </a:endParaRPr>
          </a:p>
          <a:p>
            <a:pPr indent="0" lvl="0" marL="0" rtl="0" algn="l">
              <a:lnSpc>
                <a:spcPct val="115000"/>
              </a:lnSpc>
              <a:spcBef>
                <a:spcPts val="900"/>
              </a:spcBef>
              <a:spcAft>
                <a:spcPts val="0"/>
              </a:spcAft>
              <a:buNone/>
            </a:pPr>
            <a:r>
              <a:rPr lang="en-US" sz="1500" u="sng">
                <a:solidFill>
                  <a:schemeClr val="hlink"/>
                </a:solidFill>
                <a:highlight>
                  <a:srgbClr val="FFFFFF"/>
                </a:highlight>
                <a:latin typeface="Arial"/>
                <a:ea typeface="Arial"/>
                <a:cs typeface="Arial"/>
                <a:sym typeface="Arial"/>
                <a:hlinkClick r:id="rId5"/>
              </a:rPr>
              <a:t>https://nullphp.net/assets/posdash-html-admin-template/</a:t>
            </a:r>
            <a:r>
              <a:rPr lang="en-US" sz="1500">
                <a:solidFill>
                  <a:srgbClr val="212529"/>
                </a:solidFill>
                <a:highlight>
                  <a:srgbClr val="FFFFFF"/>
                </a:highlight>
                <a:latin typeface="Arial"/>
                <a:ea typeface="Arial"/>
                <a:cs typeface="Arial"/>
                <a:sym typeface="Arial"/>
              </a:rPr>
              <a:t> </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900"/>
              </a:spcBef>
              <a:spcAft>
                <a:spcPts val="0"/>
              </a:spcAft>
              <a:buNone/>
            </a:pPr>
            <a:r>
              <a:rPr lang="en-US" sz="1500" u="sng">
                <a:solidFill>
                  <a:schemeClr val="hlink"/>
                </a:solidFill>
                <a:highlight>
                  <a:srgbClr val="FFFFFF"/>
                </a:highlight>
                <a:latin typeface="Arial"/>
                <a:ea typeface="Arial"/>
                <a:cs typeface="Arial"/>
                <a:sym typeface="Arial"/>
                <a:hlinkClick r:id="rId6"/>
              </a:rPr>
              <a:t>https://www.youtube.com/watch?v=lCCN_lkl3Xw&amp;t=31s</a:t>
            </a:r>
            <a:r>
              <a:rPr lang="en-US" sz="1500">
                <a:highlight>
                  <a:srgbClr val="FFFFFF"/>
                </a:highlight>
                <a:latin typeface="Arial"/>
                <a:ea typeface="Arial"/>
                <a:cs typeface="Arial"/>
                <a:sym typeface="Arial"/>
              </a:rPr>
              <a:t> </a:t>
            </a:r>
            <a:r>
              <a:rPr lang="en-US" sz="1500">
                <a:solidFill>
                  <a:srgbClr val="212529"/>
                </a:solidFill>
                <a:highlight>
                  <a:srgbClr val="FFFFFF"/>
                </a:highlight>
                <a:latin typeface="Arial"/>
                <a:ea typeface="Arial"/>
                <a:cs typeface="Arial"/>
                <a:sym typeface="Arial"/>
              </a:rPr>
              <a:t> </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212529"/>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highlight>
                  <a:srgbClr val="FFFFFF"/>
                </a:highlight>
                <a:latin typeface="Arial"/>
                <a:ea typeface="Arial"/>
                <a:cs typeface="Arial"/>
                <a:sym typeface="Arial"/>
                <a:hlinkClick r:id="rId7"/>
              </a:rPr>
              <a:t>https://www.statista.com/outlook/dmo/eservices/online-food-delivery/platform-to-consumer-delivery/united-states</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900"/>
              </a:spcBef>
              <a:spcAft>
                <a:spcPts val="0"/>
              </a:spcAft>
              <a:buClr>
                <a:schemeClr val="dk1"/>
              </a:buClr>
              <a:buSzPts val="1100"/>
              <a:buFont typeface="Arial"/>
              <a:buNone/>
            </a:pPr>
            <a:r>
              <a:rPr lang="en-US" sz="1500" u="sng">
                <a:solidFill>
                  <a:srgbClr val="2200CC"/>
                </a:solidFill>
                <a:latin typeface="Arial"/>
                <a:ea typeface="Arial"/>
                <a:cs typeface="Arial"/>
                <a:sym typeface="Arial"/>
                <a:hlinkClick r:id="rId8">
                  <a:extLst>
                    <a:ext uri="{A12FA001-AC4F-418D-AE19-62706E023703}">
                      <ahyp:hlinkClr val="tx"/>
                    </a:ext>
                  </a:extLst>
                </a:hlinkClick>
              </a:rPr>
              <a:t>https://www.sfhsa.org/about/reports-publications/older-adults-san-francisco#:~:text=Growing%20Population&amp;text=Nearly%2030%25%20of%20San%20Francisco,2020%3A%2023%25</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500" u="sng">
                <a:solidFill>
                  <a:schemeClr val="hlink"/>
                </a:solidFill>
                <a:highlight>
                  <a:srgbClr val="FFFFFF"/>
                </a:highlight>
                <a:latin typeface="Arial"/>
                <a:ea typeface="Arial"/>
                <a:cs typeface="Arial"/>
                <a:sym typeface="Arial"/>
                <a:hlinkClick r:id="rId9"/>
              </a:rPr>
              <a:t>https://www.sfhsa.org/about/reports-publications/disability-san-francisco</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12529"/>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500" u="sng">
                <a:solidFill>
                  <a:schemeClr val="hlink"/>
                </a:solidFill>
                <a:latin typeface="Arial"/>
                <a:ea typeface="Arial"/>
                <a:cs typeface="Arial"/>
                <a:sym typeface="Arial"/>
                <a:hlinkClick r:id="rId10"/>
              </a:rPr>
              <a:t>https://statisticalatlas.com/place/California/San-Francisco/Household-Types</a:t>
            </a:r>
            <a:endParaRPr sz="1500">
              <a:solidFill>
                <a:srgbClr val="9E9E9E"/>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900">
              <a:solidFill>
                <a:srgbClr val="9E9E9E"/>
              </a:solidFill>
            </a:endParaRPr>
          </a:p>
          <a:p>
            <a:pPr indent="0" lvl="0" marL="0" rtl="0" algn="l">
              <a:lnSpc>
                <a:spcPct val="100000"/>
              </a:lnSpc>
              <a:spcBef>
                <a:spcPts val="0"/>
              </a:spcBef>
              <a:spcAft>
                <a:spcPts val="0"/>
              </a:spcAft>
              <a:buClr>
                <a:schemeClr val="dk1"/>
              </a:buClr>
              <a:buSzPts val="1100"/>
              <a:buFont typeface="Arial"/>
              <a:buNone/>
            </a:pPr>
            <a:r>
              <a:t/>
            </a:r>
            <a:endParaRPr sz="900">
              <a:solidFill>
                <a:srgbClr val="9E9E9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g1ad488b6a67_3_277"/>
          <p:cNvSpPr/>
          <p:nvPr/>
        </p:nvSpPr>
        <p:spPr>
          <a:xfrm>
            <a:off x="-5080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g1ad488b6a67_3_277"/>
          <p:cNvSpPr txBox="1"/>
          <p:nvPr>
            <p:ph type="title"/>
          </p:nvPr>
        </p:nvSpPr>
        <p:spPr>
          <a:xfrm>
            <a:off x="838200" y="557189"/>
            <a:ext cx="10515600" cy="1110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500"/>
              <a:buNone/>
            </a:pPr>
            <a:r>
              <a:rPr b="1" lang="en-US" sz="4000">
                <a:latin typeface="Arial"/>
                <a:ea typeface="Arial"/>
                <a:cs typeface="Arial"/>
                <a:sym typeface="Arial"/>
              </a:rPr>
              <a:t>Why Store Aggregation?</a:t>
            </a:r>
            <a:endParaRPr/>
          </a:p>
        </p:txBody>
      </p:sp>
      <p:pic>
        <p:nvPicPr>
          <p:cNvPr descr="Man with cane outline" id="156" name="Google Shape;156;g1ad488b6a67_3_277"/>
          <p:cNvPicPr preferRelativeResize="0"/>
          <p:nvPr/>
        </p:nvPicPr>
        <p:blipFill rotWithShape="1">
          <a:blip r:embed="rId3">
            <a:alphaModFix/>
          </a:blip>
          <a:srcRect b="0" l="0" r="0" t="0"/>
          <a:stretch/>
        </p:blipFill>
        <p:spPr>
          <a:xfrm>
            <a:off x="813462" y="1142359"/>
            <a:ext cx="531112" cy="531112"/>
          </a:xfrm>
          <a:prstGeom prst="rect">
            <a:avLst/>
          </a:prstGeom>
          <a:noFill/>
          <a:ln>
            <a:noFill/>
          </a:ln>
        </p:spPr>
      </p:pic>
      <p:pic>
        <p:nvPicPr>
          <p:cNvPr descr="Wheelchair access with solid fill" id="157" name="Google Shape;157;g1ad488b6a67_3_277"/>
          <p:cNvPicPr preferRelativeResize="0"/>
          <p:nvPr/>
        </p:nvPicPr>
        <p:blipFill rotWithShape="1">
          <a:blip r:embed="rId4">
            <a:alphaModFix/>
          </a:blip>
          <a:srcRect b="0" l="0" r="0" t="0"/>
          <a:stretch/>
        </p:blipFill>
        <p:spPr>
          <a:xfrm>
            <a:off x="755336" y="2146607"/>
            <a:ext cx="662489" cy="662489"/>
          </a:xfrm>
          <a:prstGeom prst="rect">
            <a:avLst/>
          </a:prstGeom>
          <a:noFill/>
          <a:ln>
            <a:noFill/>
          </a:ln>
        </p:spPr>
      </p:pic>
      <p:pic>
        <p:nvPicPr>
          <p:cNvPr descr="Woman with baby outline" id="158" name="Google Shape;158;g1ad488b6a67_3_277"/>
          <p:cNvPicPr preferRelativeResize="0"/>
          <p:nvPr/>
        </p:nvPicPr>
        <p:blipFill rotWithShape="1">
          <a:blip r:embed="rId5">
            <a:alphaModFix/>
          </a:blip>
          <a:srcRect b="0" l="0" r="0" t="0"/>
          <a:stretch/>
        </p:blipFill>
        <p:spPr>
          <a:xfrm>
            <a:off x="727155" y="3954916"/>
            <a:ext cx="628575" cy="628575"/>
          </a:xfrm>
          <a:prstGeom prst="rect">
            <a:avLst/>
          </a:prstGeom>
          <a:noFill/>
          <a:ln>
            <a:noFill/>
          </a:ln>
        </p:spPr>
      </p:pic>
      <p:pic>
        <p:nvPicPr>
          <p:cNvPr descr="Spinning Plates with solid fill" id="159" name="Google Shape;159;g1ad488b6a67_3_277"/>
          <p:cNvPicPr preferRelativeResize="0"/>
          <p:nvPr/>
        </p:nvPicPr>
        <p:blipFill rotWithShape="1">
          <a:blip r:embed="rId6">
            <a:alphaModFix/>
          </a:blip>
          <a:srcRect b="0" l="0" r="0" t="0"/>
          <a:stretch/>
        </p:blipFill>
        <p:spPr>
          <a:xfrm>
            <a:off x="799416" y="5768975"/>
            <a:ext cx="662489" cy="662489"/>
          </a:xfrm>
          <a:prstGeom prst="rect">
            <a:avLst/>
          </a:prstGeom>
          <a:noFill/>
          <a:ln>
            <a:noFill/>
          </a:ln>
        </p:spPr>
      </p:pic>
      <p:pic>
        <p:nvPicPr>
          <p:cNvPr descr="Covid-19 with solid fill" id="160" name="Google Shape;160;g1ad488b6a67_3_277"/>
          <p:cNvPicPr preferRelativeResize="0"/>
          <p:nvPr/>
        </p:nvPicPr>
        <p:blipFill rotWithShape="1">
          <a:blip r:embed="rId7">
            <a:alphaModFix/>
          </a:blip>
          <a:srcRect b="0" l="0" r="0" t="0"/>
          <a:stretch/>
        </p:blipFill>
        <p:spPr>
          <a:xfrm>
            <a:off x="741466" y="4787597"/>
            <a:ext cx="662488" cy="662488"/>
          </a:xfrm>
          <a:prstGeom prst="rect">
            <a:avLst/>
          </a:prstGeom>
          <a:noFill/>
          <a:ln>
            <a:noFill/>
          </a:ln>
        </p:spPr>
      </p:pic>
      <p:pic>
        <p:nvPicPr>
          <p:cNvPr descr="Office worker male with solid fill" id="161" name="Google Shape;161;g1ad488b6a67_3_277"/>
          <p:cNvPicPr preferRelativeResize="0"/>
          <p:nvPr/>
        </p:nvPicPr>
        <p:blipFill rotWithShape="1">
          <a:blip r:embed="rId8">
            <a:alphaModFix/>
          </a:blip>
          <a:srcRect b="0" l="0" r="0" t="0"/>
          <a:stretch/>
        </p:blipFill>
        <p:spPr>
          <a:xfrm>
            <a:off x="678604" y="3000974"/>
            <a:ext cx="760538" cy="760538"/>
          </a:xfrm>
          <a:prstGeom prst="rect">
            <a:avLst/>
          </a:prstGeom>
          <a:noFill/>
          <a:ln>
            <a:noFill/>
          </a:ln>
        </p:spPr>
      </p:pic>
      <p:sp>
        <p:nvSpPr>
          <p:cNvPr id="162" name="Google Shape;162;g1ad488b6a67_3_2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Sonal </a:t>
            </a:r>
            <a:fld id="{00000000-1234-1234-1234-123412341234}" type="slidenum">
              <a:rPr lang="en-US"/>
              <a:t>‹#›</a:t>
            </a:fld>
            <a:endParaRPr/>
          </a:p>
        </p:txBody>
      </p:sp>
      <p:pic>
        <p:nvPicPr>
          <p:cNvPr descr="Grocery bag outline" id="163" name="Google Shape;163;g1ad488b6a67_3_277"/>
          <p:cNvPicPr preferRelativeResize="0"/>
          <p:nvPr/>
        </p:nvPicPr>
        <p:blipFill rotWithShape="1">
          <a:blip r:embed="rId9">
            <a:alphaModFix/>
          </a:blip>
          <a:srcRect b="0" l="0" r="0" t="0"/>
          <a:stretch/>
        </p:blipFill>
        <p:spPr>
          <a:xfrm>
            <a:off x="9340146" y="3194063"/>
            <a:ext cx="649859" cy="649859"/>
          </a:xfrm>
          <a:prstGeom prst="rect">
            <a:avLst/>
          </a:prstGeom>
          <a:noFill/>
          <a:ln>
            <a:noFill/>
          </a:ln>
        </p:spPr>
      </p:pic>
      <p:pic>
        <p:nvPicPr>
          <p:cNvPr descr="Medicine with solid fill" id="164" name="Google Shape;164;g1ad488b6a67_3_277"/>
          <p:cNvPicPr preferRelativeResize="0"/>
          <p:nvPr/>
        </p:nvPicPr>
        <p:blipFill rotWithShape="1">
          <a:blip r:embed="rId10">
            <a:alphaModFix/>
          </a:blip>
          <a:srcRect b="0" l="0" r="0" t="0"/>
          <a:stretch/>
        </p:blipFill>
        <p:spPr>
          <a:xfrm>
            <a:off x="9817185" y="3381491"/>
            <a:ext cx="576185" cy="457200"/>
          </a:xfrm>
          <a:prstGeom prst="rect">
            <a:avLst/>
          </a:prstGeom>
          <a:noFill/>
          <a:ln>
            <a:noFill/>
          </a:ln>
        </p:spPr>
      </p:pic>
      <p:pic>
        <p:nvPicPr>
          <p:cNvPr descr="Smart Phone outline" id="165" name="Google Shape;165;g1ad488b6a67_3_277"/>
          <p:cNvPicPr preferRelativeResize="0"/>
          <p:nvPr/>
        </p:nvPicPr>
        <p:blipFill rotWithShape="1">
          <a:blip r:embed="rId11">
            <a:alphaModFix/>
          </a:blip>
          <a:srcRect b="0" l="0" r="0" t="0"/>
          <a:stretch/>
        </p:blipFill>
        <p:spPr>
          <a:xfrm>
            <a:off x="4405974" y="2894696"/>
            <a:ext cx="1583854" cy="1583854"/>
          </a:xfrm>
          <a:prstGeom prst="rect">
            <a:avLst/>
          </a:prstGeom>
          <a:noFill/>
          <a:ln>
            <a:noFill/>
          </a:ln>
        </p:spPr>
      </p:pic>
      <p:pic>
        <p:nvPicPr>
          <p:cNvPr descr="Home with solid fill" id="166" name="Google Shape;166;g1ad488b6a67_3_277"/>
          <p:cNvPicPr preferRelativeResize="0"/>
          <p:nvPr/>
        </p:nvPicPr>
        <p:blipFill rotWithShape="1">
          <a:blip r:embed="rId12">
            <a:alphaModFix/>
          </a:blip>
          <a:srcRect b="0" l="0" r="0" t="0"/>
          <a:stretch/>
        </p:blipFill>
        <p:spPr>
          <a:xfrm>
            <a:off x="10705829" y="3108937"/>
            <a:ext cx="914400" cy="1076448"/>
          </a:xfrm>
          <a:prstGeom prst="rect">
            <a:avLst/>
          </a:prstGeom>
          <a:noFill/>
          <a:ln>
            <a:noFill/>
          </a:ln>
        </p:spPr>
      </p:pic>
      <p:pic>
        <p:nvPicPr>
          <p:cNvPr descr="Motorcycle outline" id="167" name="Google Shape;167;g1ad488b6a67_3_277"/>
          <p:cNvPicPr preferRelativeResize="0"/>
          <p:nvPr/>
        </p:nvPicPr>
        <p:blipFill rotWithShape="1">
          <a:blip r:embed="rId13">
            <a:alphaModFix/>
          </a:blip>
          <a:srcRect b="0" l="0" r="0" t="0"/>
          <a:stretch/>
        </p:blipFill>
        <p:spPr>
          <a:xfrm>
            <a:off x="6585789" y="3297378"/>
            <a:ext cx="914400" cy="914400"/>
          </a:xfrm>
          <a:prstGeom prst="rect">
            <a:avLst/>
          </a:prstGeom>
          <a:noFill/>
          <a:ln>
            <a:noFill/>
          </a:ln>
        </p:spPr>
      </p:pic>
      <p:pic>
        <p:nvPicPr>
          <p:cNvPr descr="Store outline" id="168" name="Google Shape;168;g1ad488b6a67_3_277"/>
          <p:cNvPicPr preferRelativeResize="0"/>
          <p:nvPr/>
        </p:nvPicPr>
        <p:blipFill rotWithShape="1">
          <a:blip r:embed="rId14">
            <a:alphaModFix/>
          </a:blip>
          <a:srcRect b="0" l="0" r="0" t="0"/>
          <a:stretch/>
        </p:blipFill>
        <p:spPr>
          <a:xfrm>
            <a:off x="8345229" y="3194063"/>
            <a:ext cx="914400" cy="914400"/>
          </a:xfrm>
          <a:prstGeom prst="rect">
            <a:avLst/>
          </a:prstGeom>
          <a:noFill/>
          <a:ln>
            <a:noFill/>
          </a:ln>
        </p:spPr>
      </p:pic>
      <p:pic>
        <p:nvPicPr>
          <p:cNvPr descr="Arrow Right with solid fill" id="169" name="Google Shape;169;g1ad488b6a67_3_277"/>
          <p:cNvPicPr preferRelativeResize="0"/>
          <p:nvPr/>
        </p:nvPicPr>
        <p:blipFill rotWithShape="1">
          <a:blip r:embed="rId15">
            <a:alphaModFix/>
          </a:blip>
          <a:srcRect b="0" l="0" r="0" t="0"/>
          <a:stretch/>
        </p:blipFill>
        <p:spPr>
          <a:xfrm>
            <a:off x="5626680" y="3341368"/>
            <a:ext cx="1020049" cy="914400"/>
          </a:xfrm>
          <a:prstGeom prst="rect">
            <a:avLst/>
          </a:prstGeom>
          <a:noFill/>
          <a:ln>
            <a:noFill/>
          </a:ln>
        </p:spPr>
      </p:pic>
      <p:pic>
        <p:nvPicPr>
          <p:cNvPr descr="Arrow Right with solid fill" id="170" name="Google Shape;170;g1ad488b6a67_3_277"/>
          <p:cNvPicPr preferRelativeResize="0"/>
          <p:nvPr/>
        </p:nvPicPr>
        <p:blipFill rotWithShape="1">
          <a:blip r:embed="rId15">
            <a:alphaModFix/>
          </a:blip>
          <a:srcRect b="0" l="0" r="0" t="0"/>
          <a:stretch/>
        </p:blipFill>
        <p:spPr>
          <a:xfrm>
            <a:off x="7412866" y="3343157"/>
            <a:ext cx="989083" cy="914400"/>
          </a:xfrm>
          <a:prstGeom prst="rect">
            <a:avLst/>
          </a:prstGeom>
          <a:noFill/>
          <a:ln>
            <a:noFill/>
          </a:ln>
        </p:spPr>
      </p:pic>
      <p:pic>
        <p:nvPicPr>
          <p:cNvPr descr="Arrow Right with solid fill" id="171" name="Google Shape;171;g1ad488b6a67_3_277"/>
          <p:cNvPicPr preferRelativeResize="0"/>
          <p:nvPr/>
        </p:nvPicPr>
        <p:blipFill rotWithShape="1">
          <a:blip r:embed="rId15">
            <a:alphaModFix/>
          </a:blip>
          <a:srcRect b="0" l="0" r="0" t="0"/>
          <a:stretch/>
        </p:blipFill>
        <p:spPr>
          <a:xfrm>
            <a:off x="9180629" y="3496036"/>
            <a:ext cx="1615372" cy="719344"/>
          </a:xfrm>
          <a:prstGeom prst="rect">
            <a:avLst/>
          </a:prstGeom>
          <a:noFill/>
          <a:ln>
            <a:noFill/>
          </a:ln>
        </p:spPr>
      </p:pic>
      <p:sp>
        <p:nvSpPr>
          <p:cNvPr id="172" name="Google Shape;172;g1ad488b6a67_3_277"/>
          <p:cNvSpPr txBox="1"/>
          <p:nvPr/>
        </p:nvSpPr>
        <p:spPr>
          <a:xfrm>
            <a:off x="10705829" y="4028915"/>
            <a:ext cx="84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Home</a:t>
            </a:r>
            <a:endParaRPr/>
          </a:p>
        </p:txBody>
      </p:sp>
      <p:sp>
        <p:nvSpPr>
          <p:cNvPr id="173" name="Google Shape;173;g1ad488b6a67_3_277"/>
          <p:cNvSpPr txBox="1"/>
          <p:nvPr/>
        </p:nvSpPr>
        <p:spPr>
          <a:xfrm>
            <a:off x="8350759" y="3923797"/>
            <a:ext cx="780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Store</a:t>
            </a:r>
            <a:endParaRPr/>
          </a:p>
        </p:txBody>
      </p:sp>
      <p:sp>
        <p:nvSpPr>
          <p:cNvPr id="174" name="Google Shape;174;g1ad488b6a67_3_277"/>
          <p:cNvSpPr txBox="1"/>
          <p:nvPr/>
        </p:nvSpPr>
        <p:spPr>
          <a:xfrm>
            <a:off x="8007927" y="4507664"/>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75" name="Google Shape;175;g1ad488b6a67_3_277"/>
          <p:cNvSpPr txBox="1"/>
          <p:nvPr/>
        </p:nvSpPr>
        <p:spPr>
          <a:xfrm>
            <a:off x="6052894" y="4027112"/>
            <a:ext cx="193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Delivery partner</a:t>
            </a:r>
            <a:endParaRPr/>
          </a:p>
        </p:txBody>
      </p:sp>
      <p:sp>
        <p:nvSpPr>
          <p:cNvPr id="176" name="Google Shape;176;g1ad488b6a67_3_277"/>
          <p:cNvSpPr txBox="1"/>
          <p:nvPr/>
        </p:nvSpPr>
        <p:spPr>
          <a:xfrm>
            <a:off x="426059" y="3647161"/>
            <a:ext cx="339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B</a:t>
            </a:r>
            <a:r>
              <a:rPr b="1" i="0" lang="en-US" sz="1800" u="none" strike="noStrike">
                <a:solidFill>
                  <a:srgbClr val="000000"/>
                </a:solidFill>
                <a:latin typeface="Arial"/>
                <a:ea typeface="Arial"/>
                <a:cs typeface="Arial"/>
                <a:sym typeface="Arial"/>
              </a:rPr>
              <a:t>usy working professionals.</a:t>
            </a:r>
            <a:endParaRPr b="1" sz="1800">
              <a:solidFill>
                <a:schemeClr val="dk1"/>
              </a:solidFill>
              <a:latin typeface="Arial"/>
              <a:ea typeface="Arial"/>
              <a:cs typeface="Arial"/>
              <a:sym typeface="Arial"/>
            </a:endParaRPr>
          </a:p>
        </p:txBody>
      </p:sp>
      <p:sp>
        <p:nvSpPr>
          <p:cNvPr id="177" name="Google Shape;177;g1ad488b6a67_3_277"/>
          <p:cNvSpPr txBox="1"/>
          <p:nvPr/>
        </p:nvSpPr>
        <p:spPr>
          <a:xfrm>
            <a:off x="429825" y="5367608"/>
            <a:ext cx="243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P</a:t>
            </a:r>
            <a:r>
              <a:rPr b="1" i="0" lang="en-US" sz="1800" u="none" strike="noStrike">
                <a:solidFill>
                  <a:srgbClr val="000000"/>
                </a:solidFill>
                <a:latin typeface="Arial"/>
                <a:ea typeface="Arial"/>
                <a:cs typeface="Arial"/>
                <a:sym typeface="Arial"/>
              </a:rPr>
              <a:t>andemic situation</a:t>
            </a:r>
            <a:endParaRPr b="1" sz="1800">
              <a:solidFill>
                <a:schemeClr val="dk1"/>
              </a:solidFill>
              <a:latin typeface="Arial"/>
              <a:ea typeface="Arial"/>
              <a:cs typeface="Arial"/>
              <a:sym typeface="Arial"/>
            </a:endParaRPr>
          </a:p>
        </p:txBody>
      </p:sp>
      <p:sp>
        <p:nvSpPr>
          <p:cNvPr id="178" name="Google Shape;178;g1ad488b6a67_3_277"/>
          <p:cNvSpPr txBox="1"/>
          <p:nvPr/>
        </p:nvSpPr>
        <p:spPr>
          <a:xfrm>
            <a:off x="429825" y="6256666"/>
            <a:ext cx="395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People who have ‘Passion for life’</a:t>
            </a:r>
            <a:endParaRPr b="1" sz="1800">
              <a:solidFill>
                <a:schemeClr val="dk1"/>
              </a:solidFill>
              <a:latin typeface="Arial"/>
              <a:ea typeface="Arial"/>
              <a:cs typeface="Arial"/>
              <a:sym typeface="Arial"/>
            </a:endParaRPr>
          </a:p>
        </p:txBody>
      </p:sp>
      <p:sp>
        <p:nvSpPr>
          <p:cNvPr id="179" name="Google Shape;179;g1ad488b6a67_3_277"/>
          <p:cNvSpPr txBox="1"/>
          <p:nvPr/>
        </p:nvSpPr>
        <p:spPr>
          <a:xfrm>
            <a:off x="429825" y="4478550"/>
            <a:ext cx="32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Mothers with younger kids.</a:t>
            </a:r>
            <a:endParaRPr b="1" sz="1800">
              <a:solidFill>
                <a:schemeClr val="dk1"/>
              </a:solidFill>
              <a:latin typeface="Arial"/>
              <a:ea typeface="Arial"/>
              <a:cs typeface="Arial"/>
              <a:sym typeface="Arial"/>
            </a:endParaRPr>
          </a:p>
        </p:txBody>
      </p:sp>
      <p:sp>
        <p:nvSpPr>
          <p:cNvPr id="180" name="Google Shape;180;g1ad488b6a67_3_277"/>
          <p:cNvSpPr txBox="1"/>
          <p:nvPr/>
        </p:nvSpPr>
        <p:spPr>
          <a:xfrm>
            <a:off x="446216" y="1699761"/>
            <a:ext cx="1888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Elderly people.</a:t>
            </a:r>
            <a:endParaRPr b="1" sz="1800">
              <a:solidFill>
                <a:schemeClr val="dk1"/>
              </a:solidFill>
              <a:latin typeface="Arial"/>
              <a:ea typeface="Arial"/>
              <a:cs typeface="Arial"/>
              <a:sym typeface="Arial"/>
            </a:endParaRPr>
          </a:p>
        </p:txBody>
      </p:sp>
      <p:sp>
        <p:nvSpPr>
          <p:cNvPr id="181" name="Google Shape;181;g1ad488b6a67_3_277"/>
          <p:cNvSpPr txBox="1"/>
          <p:nvPr/>
        </p:nvSpPr>
        <p:spPr>
          <a:xfrm>
            <a:off x="446216" y="2736583"/>
            <a:ext cx="308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People with special needs.</a:t>
            </a:r>
            <a:endParaRPr b="1" sz="1800">
              <a:solidFill>
                <a:schemeClr val="dk1"/>
              </a:solidFill>
              <a:latin typeface="Arial"/>
              <a:ea typeface="Arial"/>
              <a:cs typeface="Arial"/>
              <a:sym typeface="Arial"/>
            </a:endParaRPr>
          </a:p>
        </p:txBody>
      </p:sp>
      <p:pic>
        <p:nvPicPr>
          <p:cNvPr descr="Merger with solid fill" id="182" name="Google Shape;182;g1ad488b6a67_3_277"/>
          <p:cNvPicPr preferRelativeResize="0"/>
          <p:nvPr/>
        </p:nvPicPr>
        <p:blipFill rotWithShape="1">
          <a:blip r:embed="rId16">
            <a:alphaModFix/>
          </a:blip>
          <a:srcRect b="0" l="0" r="0" t="0"/>
          <a:stretch/>
        </p:blipFill>
        <p:spPr>
          <a:xfrm>
            <a:off x="3099072" y="2301664"/>
            <a:ext cx="2769917" cy="2769917"/>
          </a:xfrm>
          <a:prstGeom prst="rect">
            <a:avLst/>
          </a:prstGeom>
          <a:noFill/>
          <a:ln>
            <a:noFill/>
          </a:ln>
        </p:spPr>
      </p:pic>
      <p:sp>
        <p:nvSpPr>
          <p:cNvPr id="183" name="Google Shape;183;g1ad488b6a67_3_277"/>
          <p:cNvSpPr txBox="1"/>
          <p:nvPr/>
        </p:nvSpPr>
        <p:spPr>
          <a:xfrm>
            <a:off x="4139650" y="4478550"/>
            <a:ext cx="2116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Store aggregator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app</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ad488b6a67_3_3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Arial"/>
              <a:buNone/>
            </a:pPr>
            <a:r>
              <a:rPr b="1" lang="en-US" sz="4800">
                <a:latin typeface="Arial"/>
                <a:ea typeface="Arial"/>
                <a:cs typeface="Arial"/>
                <a:sym typeface="Arial"/>
              </a:rPr>
              <a:t>Operational Logic</a:t>
            </a:r>
            <a:endParaRPr/>
          </a:p>
        </p:txBody>
      </p:sp>
      <p:sp>
        <p:nvSpPr>
          <p:cNvPr id="189" name="Google Shape;189;g1ad488b6a67_3_3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200"/>
              <a:buNone/>
            </a:pPr>
            <a:r>
              <a:t/>
            </a:r>
            <a:endParaRPr sz="18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200"/>
              <a:buNone/>
            </a:pPr>
            <a:r>
              <a:t/>
            </a:r>
            <a:endParaRPr sz="18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200"/>
              <a:buNone/>
            </a:pPr>
            <a:r>
              <a:t/>
            </a:r>
            <a:endParaRPr sz="1800">
              <a:solidFill>
                <a:srgbClr val="000000"/>
              </a:solidFill>
              <a:latin typeface="Times New Roman"/>
              <a:ea typeface="Times New Roman"/>
              <a:cs typeface="Times New Roman"/>
              <a:sym typeface="Times New Roman"/>
            </a:endParaRPr>
          </a:p>
          <a:p>
            <a:pPr indent="-260032" lvl="0" marL="228600" rtl="0" algn="l">
              <a:lnSpc>
                <a:spcPct val="90000"/>
              </a:lnSpc>
              <a:spcBef>
                <a:spcPts val="0"/>
              </a:spcBef>
              <a:spcAft>
                <a:spcPts val="0"/>
              </a:spcAft>
              <a:buClr>
                <a:srgbClr val="000000"/>
              </a:buClr>
              <a:buSzPts val="3300"/>
              <a:buChar char="•"/>
            </a:pPr>
            <a:r>
              <a:rPr b="1" i="0" lang="en-US" sz="2891" u="none" strike="noStrike">
                <a:solidFill>
                  <a:srgbClr val="000000"/>
                </a:solidFill>
                <a:latin typeface="Arial"/>
                <a:ea typeface="Arial"/>
                <a:cs typeface="Arial"/>
                <a:sym typeface="Arial"/>
              </a:rPr>
              <a:t>Delivery Charges =</a:t>
            </a:r>
            <a:r>
              <a:rPr b="1" i="0" lang="en-US" sz="3000" u="none" strike="noStrike">
                <a:solidFill>
                  <a:srgbClr val="000000"/>
                </a:solidFill>
                <a:latin typeface="Arial"/>
                <a:ea typeface="Arial"/>
                <a:cs typeface="Arial"/>
                <a:sym typeface="Arial"/>
              </a:rPr>
              <a:t>  </a:t>
            </a:r>
            <a:endParaRPr sz="2500"/>
          </a:p>
          <a:p>
            <a:pPr indent="-109854" lvl="0" marL="228600" rtl="0" algn="l">
              <a:lnSpc>
                <a:spcPct val="90000"/>
              </a:lnSpc>
              <a:spcBef>
                <a:spcPts val="0"/>
              </a:spcBef>
              <a:spcAft>
                <a:spcPts val="0"/>
              </a:spcAft>
              <a:buClr>
                <a:schemeClr val="dk1"/>
              </a:buClr>
              <a:buSzPts val="2200"/>
              <a:buNone/>
            </a:pPr>
            <a:r>
              <a:t/>
            </a:r>
            <a:endParaRPr b="1" sz="1900">
              <a:solidFill>
                <a:srgbClr val="000000"/>
              </a:solidFill>
              <a:latin typeface="Arial"/>
              <a:ea typeface="Arial"/>
              <a:cs typeface="Arial"/>
              <a:sym typeface="Arial"/>
            </a:endParaRPr>
          </a:p>
          <a:p>
            <a:pPr indent="-109854" lvl="0" marL="228600" rtl="0" algn="l">
              <a:lnSpc>
                <a:spcPct val="90000"/>
              </a:lnSpc>
              <a:spcBef>
                <a:spcPts val="0"/>
              </a:spcBef>
              <a:spcAft>
                <a:spcPts val="0"/>
              </a:spcAft>
              <a:buClr>
                <a:schemeClr val="dk1"/>
              </a:buClr>
              <a:buSzPts val="2200"/>
              <a:buNone/>
            </a:pPr>
            <a:r>
              <a:t/>
            </a:r>
            <a:endParaRPr b="1" i="0" sz="1900" u="none" strike="noStrike">
              <a:solidFill>
                <a:srgbClr val="000000"/>
              </a:solidFill>
              <a:latin typeface="Arial"/>
              <a:ea typeface="Arial"/>
              <a:cs typeface="Arial"/>
              <a:sym typeface="Arial"/>
            </a:endParaRPr>
          </a:p>
          <a:p>
            <a:pPr indent="-109854" lvl="0" marL="228600" rtl="0" algn="l">
              <a:lnSpc>
                <a:spcPct val="90000"/>
              </a:lnSpc>
              <a:spcBef>
                <a:spcPts val="0"/>
              </a:spcBef>
              <a:spcAft>
                <a:spcPts val="0"/>
              </a:spcAft>
              <a:buClr>
                <a:schemeClr val="dk1"/>
              </a:buClr>
              <a:buSzPts val="2200"/>
              <a:buNone/>
            </a:pPr>
            <a:r>
              <a:t/>
            </a:r>
            <a:endParaRPr b="1" sz="1900">
              <a:solidFill>
                <a:srgbClr val="000000"/>
              </a:solidFill>
              <a:latin typeface="Arial"/>
              <a:ea typeface="Arial"/>
              <a:cs typeface="Arial"/>
              <a:sym typeface="Arial"/>
            </a:endParaRPr>
          </a:p>
          <a:p>
            <a:pPr indent="0" lvl="0" marL="0" rtl="0" algn="l">
              <a:lnSpc>
                <a:spcPct val="90000"/>
              </a:lnSpc>
              <a:spcBef>
                <a:spcPts val="0"/>
              </a:spcBef>
              <a:spcAft>
                <a:spcPts val="0"/>
              </a:spcAft>
              <a:buClr>
                <a:schemeClr val="dk1"/>
              </a:buClr>
              <a:buSzPts val="2200"/>
              <a:buNone/>
            </a:pPr>
            <a:r>
              <a:t/>
            </a:r>
            <a:endParaRPr b="1" sz="1900">
              <a:solidFill>
                <a:srgbClr val="000000"/>
              </a:solidFill>
              <a:latin typeface="Arial"/>
              <a:ea typeface="Arial"/>
              <a:cs typeface="Arial"/>
              <a:sym typeface="Arial"/>
            </a:endParaRPr>
          </a:p>
          <a:p>
            <a:pPr indent="-109854" lvl="0" marL="228600" rtl="0" algn="l">
              <a:lnSpc>
                <a:spcPct val="90000"/>
              </a:lnSpc>
              <a:spcBef>
                <a:spcPts val="0"/>
              </a:spcBef>
              <a:spcAft>
                <a:spcPts val="0"/>
              </a:spcAft>
              <a:buClr>
                <a:schemeClr val="dk1"/>
              </a:buClr>
              <a:buSzPts val="2200"/>
              <a:buNone/>
            </a:pPr>
            <a:r>
              <a:t/>
            </a:r>
            <a:endParaRPr b="1" sz="1900">
              <a:solidFill>
                <a:srgbClr val="000000"/>
              </a:solidFill>
              <a:latin typeface="Arial"/>
              <a:ea typeface="Arial"/>
              <a:cs typeface="Arial"/>
              <a:sym typeface="Arial"/>
            </a:endParaRPr>
          </a:p>
          <a:p>
            <a:pPr indent="-109854" lvl="0" marL="228600" rtl="0" algn="l">
              <a:lnSpc>
                <a:spcPct val="90000"/>
              </a:lnSpc>
              <a:spcBef>
                <a:spcPts val="0"/>
              </a:spcBef>
              <a:spcAft>
                <a:spcPts val="0"/>
              </a:spcAft>
              <a:buClr>
                <a:schemeClr val="dk1"/>
              </a:buClr>
              <a:buSzPts val="2200"/>
              <a:buNone/>
            </a:pPr>
            <a:r>
              <a:t/>
            </a:r>
            <a:endParaRPr b="1" sz="1900">
              <a:solidFill>
                <a:srgbClr val="000000"/>
              </a:solidFill>
              <a:latin typeface="Arial"/>
              <a:ea typeface="Arial"/>
              <a:cs typeface="Arial"/>
              <a:sym typeface="Arial"/>
            </a:endParaRPr>
          </a:p>
          <a:p>
            <a:pPr indent="-260032" lvl="0" marL="228600" rtl="0" algn="l">
              <a:lnSpc>
                <a:spcPct val="90000"/>
              </a:lnSpc>
              <a:spcBef>
                <a:spcPts val="0"/>
              </a:spcBef>
              <a:spcAft>
                <a:spcPts val="0"/>
              </a:spcAft>
              <a:buClr>
                <a:srgbClr val="000000"/>
              </a:buClr>
              <a:buSzPts val="3300"/>
              <a:buChar char="•"/>
            </a:pPr>
            <a:r>
              <a:rPr b="1" lang="en-US" sz="2691">
                <a:solidFill>
                  <a:srgbClr val="000000"/>
                </a:solidFill>
                <a:latin typeface="Arial"/>
                <a:ea typeface="Arial"/>
                <a:cs typeface="Arial"/>
                <a:sym typeface="Arial"/>
              </a:rPr>
              <a:t>Delivery ETA =</a:t>
            </a:r>
            <a:r>
              <a:rPr b="1" lang="en-US" sz="3000">
                <a:solidFill>
                  <a:srgbClr val="000000"/>
                </a:solidFill>
                <a:latin typeface="Arial"/>
                <a:ea typeface="Arial"/>
                <a:cs typeface="Arial"/>
                <a:sym typeface="Arial"/>
              </a:rPr>
              <a:t> </a:t>
            </a:r>
            <a:endParaRPr sz="2500"/>
          </a:p>
          <a:p>
            <a:pPr indent="-109854" lvl="0" marL="228600" rtl="0" algn="l">
              <a:lnSpc>
                <a:spcPct val="90000"/>
              </a:lnSpc>
              <a:spcBef>
                <a:spcPts val="0"/>
              </a:spcBef>
              <a:spcAft>
                <a:spcPts val="0"/>
              </a:spcAft>
              <a:buClr>
                <a:schemeClr val="dk1"/>
              </a:buClr>
              <a:buSzPts val="2200"/>
              <a:buNone/>
            </a:pPr>
            <a:r>
              <a:t/>
            </a:r>
            <a:endParaRPr b="1" i="0" sz="2200" u="none" strike="noStrike">
              <a:solidFill>
                <a:srgbClr val="000000"/>
              </a:solidFill>
              <a:latin typeface="Arial"/>
              <a:ea typeface="Arial"/>
              <a:cs typeface="Arial"/>
              <a:sym typeface="Arial"/>
            </a:endParaRPr>
          </a:p>
          <a:p>
            <a:pPr indent="-109854" lvl="0" marL="228600" rtl="0" algn="l">
              <a:lnSpc>
                <a:spcPct val="90000"/>
              </a:lnSpc>
              <a:spcBef>
                <a:spcPts val="0"/>
              </a:spcBef>
              <a:spcAft>
                <a:spcPts val="0"/>
              </a:spcAft>
              <a:buClr>
                <a:schemeClr val="dk1"/>
              </a:buClr>
              <a:buSzPts val="2200"/>
              <a:buNone/>
            </a:pPr>
            <a:r>
              <a:t/>
            </a:r>
            <a:endParaRPr b="1" sz="2200">
              <a:solidFill>
                <a:srgbClr val="000000"/>
              </a:solidFill>
              <a:latin typeface="Arial"/>
              <a:ea typeface="Arial"/>
              <a:cs typeface="Arial"/>
              <a:sym typeface="Arial"/>
            </a:endParaRPr>
          </a:p>
          <a:p>
            <a:pPr indent="0" lvl="0" marL="0" rtl="0" algn="ctr">
              <a:lnSpc>
                <a:spcPct val="90000"/>
              </a:lnSpc>
              <a:spcBef>
                <a:spcPts val="0"/>
              </a:spcBef>
              <a:spcAft>
                <a:spcPts val="0"/>
              </a:spcAft>
              <a:buClr>
                <a:schemeClr val="dk1"/>
              </a:buClr>
              <a:buSzPts val="2800"/>
              <a:buNone/>
            </a:pPr>
            <a:br>
              <a:rPr lang="en-US"/>
            </a:br>
            <a:endParaRPr b="0" i="0" u="none" strike="noStrike">
              <a:solidFill>
                <a:srgbClr val="000000"/>
              </a:solidFill>
            </a:endParaRPr>
          </a:p>
        </p:txBody>
      </p:sp>
      <p:sp>
        <p:nvSpPr>
          <p:cNvPr id="190" name="Google Shape;190;g1ad488b6a67_3_3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pic>
        <p:nvPicPr>
          <p:cNvPr descr="Home with solid fill" id="191" name="Google Shape;191;g1ad488b6a67_3_310"/>
          <p:cNvPicPr preferRelativeResize="0"/>
          <p:nvPr/>
        </p:nvPicPr>
        <p:blipFill rotWithShape="1">
          <a:blip r:embed="rId3">
            <a:alphaModFix/>
          </a:blip>
          <a:srcRect b="0" l="0" r="0" t="0"/>
          <a:stretch/>
        </p:blipFill>
        <p:spPr>
          <a:xfrm>
            <a:off x="6866829" y="2017440"/>
            <a:ext cx="914400" cy="1076448"/>
          </a:xfrm>
          <a:prstGeom prst="rect">
            <a:avLst/>
          </a:prstGeom>
          <a:noFill/>
          <a:ln>
            <a:noFill/>
          </a:ln>
        </p:spPr>
      </p:pic>
      <p:pic>
        <p:nvPicPr>
          <p:cNvPr descr="Store outline" id="192" name="Google Shape;192;g1ad488b6a67_3_310"/>
          <p:cNvPicPr preferRelativeResize="0"/>
          <p:nvPr/>
        </p:nvPicPr>
        <p:blipFill rotWithShape="1">
          <a:blip r:embed="rId4">
            <a:alphaModFix/>
          </a:blip>
          <a:srcRect b="0" l="0" r="0" t="0"/>
          <a:stretch/>
        </p:blipFill>
        <p:spPr>
          <a:xfrm>
            <a:off x="4481491" y="2141044"/>
            <a:ext cx="914400" cy="914400"/>
          </a:xfrm>
          <a:prstGeom prst="rect">
            <a:avLst/>
          </a:prstGeom>
          <a:noFill/>
          <a:ln>
            <a:noFill/>
          </a:ln>
        </p:spPr>
      </p:pic>
      <p:pic>
        <p:nvPicPr>
          <p:cNvPr descr="Arrow Right with solid fill" id="193" name="Google Shape;193;g1ad488b6a67_3_310"/>
          <p:cNvPicPr preferRelativeResize="0"/>
          <p:nvPr/>
        </p:nvPicPr>
        <p:blipFill rotWithShape="1">
          <a:blip r:embed="rId5">
            <a:alphaModFix/>
          </a:blip>
          <a:srcRect b="0" l="0" r="0" t="0"/>
          <a:stretch/>
        </p:blipFill>
        <p:spPr>
          <a:xfrm>
            <a:off x="5292458" y="2261182"/>
            <a:ext cx="1681009" cy="914400"/>
          </a:xfrm>
          <a:prstGeom prst="rect">
            <a:avLst/>
          </a:prstGeom>
          <a:noFill/>
          <a:ln>
            <a:noFill/>
          </a:ln>
        </p:spPr>
      </p:pic>
      <p:sp>
        <p:nvSpPr>
          <p:cNvPr id="194" name="Google Shape;194;g1ad488b6a67_3_310"/>
          <p:cNvSpPr txBox="1"/>
          <p:nvPr/>
        </p:nvSpPr>
        <p:spPr>
          <a:xfrm>
            <a:off x="4497762" y="2926388"/>
            <a:ext cx="993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Store</a:t>
            </a:r>
            <a:endParaRPr/>
          </a:p>
        </p:txBody>
      </p:sp>
      <p:sp>
        <p:nvSpPr>
          <p:cNvPr id="195" name="Google Shape;195;g1ad488b6a67_3_310"/>
          <p:cNvSpPr txBox="1"/>
          <p:nvPr/>
        </p:nvSpPr>
        <p:spPr>
          <a:xfrm>
            <a:off x="6657675" y="2879550"/>
            <a:ext cx="1399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Customer</a:t>
            </a:r>
            <a:endParaRPr/>
          </a:p>
        </p:txBody>
      </p:sp>
      <p:sp>
        <p:nvSpPr>
          <p:cNvPr id="196" name="Google Shape;196;g1ad488b6a67_3_310"/>
          <p:cNvSpPr txBox="1"/>
          <p:nvPr/>
        </p:nvSpPr>
        <p:spPr>
          <a:xfrm>
            <a:off x="5363371" y="2312791"/>
            <a:ext cx="1517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Distance</a:t>
            </a:r>
            <a:endParaRPr/>
          </a:p>
        </p:txBody>
      </p:sp>
      <p:pic>
        <p:nvPicPr>
          <p:cNvPr descr="Add with solid fill" id="197" name="Google Shape;197;g1ad488b6a67_3_310"/>
          <p:cNvPicPr preferRelativeResize="0"/>
          <p:nvPr/>
        </p:nvPicPr>
        <p:blipFill rotWithShape="1">
          <a:blip r:embed="rId6">
            <a:alphaModFix/>
          </a:blip>
          <a:srcRect b="0" l="0" r="0" t="0"/>
          <a:stretch/>
        </p:blipFill>
        <p:spPr>
          <a:xfrm>
            <a:off x="7907710" y="2308143"/>
            <a:ext cx="491113" cy="491113"/>
          </a:xfrm>
          <a:prstGeom prst="rect">
            <a:avLst/>
          </a:prstGeom>
          <a:noFill/>
          <a:ln>
            <a:noFill/>
          </a:ln>
        </p:spPr>
      </p:pic>
      <p:pic>
        <p:nvPicPr>
          <p:cNvPr descr="Truck with solid fill" id="198" name="Google Shape;198;g1ad488b6a67_3_310"/>
          <p:cNvPicPr preferRelativeResize="0"/>
          <p:nvPr/>
        </p:nvPicPr>
        <p:blipFill rotWithShape="1">
          <a:blip r:embed="rId7">
            <a:alphaModFix/>
          </a:blip>
          <a:srcRect b="0" l="0" r="0" t="0"/>
          <a:stretch/>
        </p:blipFill>
        <p:spPr>
          <a:xfrm>
            <a:off x="8782380" y="2117699"/>
            <a:ext cx="914400" cy="914400"/>
          </a:xfrm>
          <a:prstGeom prst="rect">
            <a:avLst/>
          </a:prstGeom>
          <a:noFill/>
          <a:ln>
            <a:noFill/>
          </a:ln>
        </p:spPr>
      </p:pic>
      <p:pic>
        <p:nvPicPr>
          <p:cNvPr descr="Motorcycle outline" id="199" name="Google Shape;199;g1ad488b6a67_3_310"/>
          <p:cNvPicPr preferRelativeResize="0"/>
          <p:nvPr/>
        </p:nvPicPr>
        <p:blipFill rotWithShape="1">
          <a:blip r:embed="rId8">
            <a:alphaModFix/>
          </a:blip>
          <a:srcRect b="0" l="0" r="0" t="0"/>
          <a:stretch/>
        </p:blipFill>
        <p:spPr>
          <a:xfrm>
            <a:off x="3722600" y="3828925"/>
            <a:ext cx="914400" cy="914400"/>
          </a:xfrm>
          <a:prstGeom prst="rect">
            <a:avLst/>
          </a:prstGeom>
          <a:noFill/>
          <a:ln>
            <a:noFill/>
          </a:ln>
        </p:spPr>
      </p:pic>
      <p:pic>
        <p:nvPicPr>
          <p:cNvPr descr="Arrow Right with solid fill" id="200" name="Google Shape;200;g1ad488b6a67_3_310"/>
          <p:cNvPicPr preferRelativeResize="0"/>
          <p:nvPr/>
        </p:nvPicPr>
        <p:blipFill rotWithShape="1">
          <a:blip r:embed="rId5">
            <a:alphaModFix/>
          </a:blip>
          <a:srcRect b="0" l="0" r="0" t="0"/>
          <a:stretch/>
        </p:blipFill>
        <p:spPr>
          <a:xfrm>
            <a:off x="4638485" y="3927950"/>
            <a:ext cx="993995" cy="914400"/>
          </a:xfrm>
          <a:prstGeom prst="rect">
            <a:avLst/>
          </a:prstGeom>
          <a:noFill/>
          <a:ln>
            <a:noFill/>
          </a:ln>
        </p:spPr>
      </p:pic>
      <p:pic>
        <p:nvPicPr>
          <p:cNvPr descr="Store outline" id="201" name="Google Shape;201;g1ad488b6a67_3_310"/>
          <p:cNvPicPr preferRelativeResize="0"/>
          <p:nvPr/>
        </p:nvPicPr>
        <p:blipFill rotWithShape="1">
          <a:blip r:embed="rId4">
            <a:alphaModFix/>
          </a:blip>
          <a:srcRect b="0" l="0" r="0" t="0"/>
          <a:stretch/>
        </p:blipFill>
        <p:spPr>
          <a:xfrm>
            <a:off x="5510886" y="3844526"/>
            <a:ext cx="914400" cy="914400"/>
          </a:xfrm>
          <a:prstGeom prst="rect">
            <a:avLst/>
          </a:prstGeom>
          <a:noFill/>
          <a:ln>
            <a:noFill/>
          </a:ln>
        </p:spPr>
      </p:pic>
      <p:pic>
        <p:nvPicPr>
          <p:cNvPr descr="Add with solid fill" id="202" name="Google Shape;202;g1ad488b6a67_3_310"/>
          <p:cNvPicPr preferRelativeResize="0"/>
          <p:nvPr/>
        </p:nvPicPr>
        <p:blipFill rotWithShape="1">
          <a:blip r:embed="rId6">
            <a:alphaModFix/>
          </a:blip>
          <a:srcRect b="0" l="0" r="0" t="0"/>
          <a:stretch/>
        </p:blipFill>
        <p:spPr>
          <a:xfrm>
            <a:off x="6354830" y="4089159"/>
            <a:ext cx="471073" cy="471073"/>
          </a:xfrm>
          <a:prstGeom prst="rect">
            <a:avLst/>
          </a:prstGeom>
          <a:noFill/>
          <a:ln>
            <a:noFill/>
          </a:ln>
        </p:spPr>
      </p:pic>
      <p:pic>
        <p:nvPicPr>
          <p:cNvPr descr="Store outline" id="203" name="Google Shape;203;g1ad488b6a67_3_310"/>
          <p:cNvPicPr preferRelativeResize="0"/>
          <p:nvPr/>
        </p:nvPicPr>
        <p:blipFill rotWithShape="1">
          <a:blip r:embed="rId4">
            <a:alphaModFix/>
          </a:blip>
          <a:srcRect b="0" l="0" r="0" t="0"/>
          <a:stretch/>
        </p:blipFill>
        <p:spPr>
          <a:xfrm>
            <a:off x="6828488" y="3856881"/>
            <a:ext cx="914400" cy="914400"/>
          </a:xfrm>
          <a:prstGeom prst="rect">
            <a:avLst/>
          </a:prstGeom>
          <a:noFill/>
          <a:ln>
            <a:noFill/>
          </a:ln>
        </p:spPr>
      </p:pic>
      <p:pic>
        <p:nvPicPr>
          <p:cNvPr descr="Home with solid fill" id="204" name="Google Shape;204;g1ad488b6a67_3_310"/>
          <p:cNvPicPr preferRelativeResize="0"/>
          <p:nvPr/>
        </p:nvPicPr>
        <p:blipFill rotWithShape="1">
          <a:blip r:embed="rId3">
            <a:alphaModFix/>
          </a:blip>
          <a:srcRect b="0" l="0" r="0" t="0"/>
          <a:stretch/>
        </p:blipFill>
        <p:spPr>
          <a:xfrm>
            <a:off x="8591751" y="3661510"/>
            <a:ext cx="914400" cy="1076448"/>
          </a:xfrm>
          <a:prstGeom prst="rect">
            <a:avLst/>
          </a:prstGeom>
          <a:noFill/>
          <a:ln>
            <a:noFill/>
          </a:ln>
        </p:spPr>
      </p:pic>
      <p:pic>
        <p:nvPicPr>
          <p:cNvPr descr="Arrow Right with solid fill" id="205" name="Google Shape;205;g1ad488b6a67_3_310"/>
          <p:cNvPicPr preferRelativeResize="0"/>
          <p:nvPr/>
        </p:nvPicPr>
        <p:blipFill rotWithShape="1">
          <a:blip r:embed="rId5">
            <a:alphaModFix/>
          </a:blip>
          <a:srcRect b="0" l="0" r="0" t="0"/>
          <a:stretch/>
        </p:blipFill>
        <p:spPr>
          <a:xfrm>
            <a:off x="7699747" y="3927950"/>
            <a:ext cx="931151" cy="914400"/>
          </a:xfrm>
          <a:prstGeom prst="rect">
            <a:avLst/>
          </a:prstGeom>
          <a:noFill/>
          <a:ln>
            <a:noFill/>
          </a:ln>
        </p:spPr>
      </p:pic>
      <p:pic>
        <p:nvPicPr>
          <p:cNvPr descr="Add with solid fill" id="206" name="Google Shape;206;g1ad488b6a67_3_310"/>
          <p:cNvPicPr preferRelativeResize="0"/>
          <p:nvPr/>
        </p:nvPicPr>
        <p:blipFill rotWithShape="1">
          <a:blip r:embed="rId6">
            <a:alphaModFix/>
          </a:blip>
          <a:srcRect b="0" l="0" r="0" t="0"/>
          <a:stretch/>
        </p:blipFill>
        <p:spPr>
          <a:xfrm>
            <a:off x="9565623" y="4027967"/>
            <a:ext cx="483273" cy="483273"/>
          </a:xfrm>
          <a:prstGeom prst="rect">
            <a:avLst/>
          </a:prstGeom>
          <a:noFill/>
          <a:ln>
            <a:noFill/>
          </a:ln>
        </p:spPr>
      </p:pic>
      <p:pic>
        <p:nvPicPr>
          <p:cNvPr descr="Stopwatch 50% with solid fill" id="207" name="Google Shape;207;g1ad488b6a67_3_310"/>
          <p:cNvPicPr preferRelativeResize="0"/>
          <p:nvPr/>
        </p:nvPicPr>
        <p:blipFill rotWithShape="1">
          <a:blip r:embed="rId9">
            <a:alphaModFix/>
          </a:blip>
          <a:srcRect b="0" l="0" r="0" t="0"/>
          <a:stretch/>
        </p:blipFill>
        <p:spPr>
          <a:xfrm>
            <a:off x="10078005" y="3742534"/>
            <a:ext cx="914400" cy="914400"/>
          </a:xfrm>
          <a:prstGeom prst="rect">
            <a:avLst/>
          </a:prstGeom>
          <a:noFill/>
          <a:ln>
            <a:noFill/>
          </a:ln>
        </p:spPr>
      </p:pic>
      <p:sp>
        <p:nvSpPr>
          <p:cNvPr id="208" name="Google Shape;208;g1ad488b6a67_3_310"/>
          <p:cNvSpPr txBox="1"/>
          <p:nvPr/>
        </p:nvSpPr>
        <p:spPr>
          <a:xfrm>
            <a:off x="4641456" y="4013970"/>
            <a:ext cx="811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Time</a:t>
            </a:r>
            <a:endParaRPr/>
          </a:p>
        </p:txBody>
      </p:sp>
      <p:sp>
        <p:nvSpPr>
          <p:cNvPr id="209" name="Google Shape;209;g1ad488b6a67_3_310"/>
          <p:cNvSpPr txBox="1"/>
          <p:nvPr/>
        </p:nvSpPr>
        <p:spPr>
          <a:xfrm>
            <a:off x="7676406" y="4016729"/>
            <a:ext cx="811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Time</a:t>
            </a:r>
            <a:endParaRPr/>
          </a:p>
        </p:txBody>
      </p:sp>
      <p:sp>
        <p:nvSpPr>
          <p:cNvPr id="210" name="Google Shape;210;g1ad488b6a67_3_310"/>
          <p:cNvSpPr txBox="1"/>
          <p:nvPr/>
        </p:nvSpPr>
        <p:spPr>
          <a:xfrm>
            <a:off x="6894149" y="4583925"/>
            <a:ext cx="993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Store</a:t>
            </a:r>
            <a:endParaRPr/>
          </a:p>
        </p:txBody>
      </p:sp>
      <p:sp>
        <p:nvSpPr>
          <p:cNvPr id="211" name="Google Shape;211;g1ad488b6a67_3_310"/>
          <p:cNvSpPr txBox="1"/>
          <p:nvPr/>
        </p:nvSpPr>
        <p:spPr>
          <a:xfrm>
            <a:off x="5564305" y="4571226"/>
            <a:ext cx="856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Store</a:t>
            </a:r>
            <a:endParaRPr/>
          </a:p>
        </p:txBody>
      </p:sp>
      <p:sp>
        <p:nvSpPr>
          <p:cNvPr id="212" name="Google Shape;212;g1ad488b6a67_3_310"/>
          <p:cNvSpPr txBox="1"/>
          <p:nvPr/>
        </p:nvSpPr>
        <p:spPr>
          <a:xfrm>
            <a:off x="8298406" y="4555084"/>
            <a:ext cx="1399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Customer</a:t>
            </a:r>
            <a:endParaRPr/>
          </a:p>
        </p:txBody>
      </p:sp>
      <p:sp>
        <p:nvSpPr>
          <p:cNvPr id="213" name="Google Shape;213;g1ad488b6a67_3_310"/>
          <p:cNvSpPr txBox="1"/>
          <p:nvPr/>
        </p:nvSpPr>
        <p:spPr>
          <a:xfrm>
            <a:off x="3693208" y="4500100"/>
            <a:ext cx="1212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Delivery </a:t>
            </a:r>
            <a:br>
              <a:rPr b="1" lang="en-US" sz="2000">
                <a:solidFill>
                  <a:schemeClr val="dk1"/>
                </a:solidFill>
                <a:latin typeface="Arial"/>
                <a:ea typeface="Arial"/>
                <a:cs typeface="Arial"/>
                <a:sym typeface="Arial"/>
              </a:rPr>
            </a:br>
            <a:r>
              <a:rPr b="1" lang="en-US" sz="2000">
                <a:solidFill>
                  <a:schemeClr val="dk1"/>
                </a:solidFill>
                <a:latin typeface="Arial"/>
                <a:ea typeface="Arial"/>
                <a:cs typeface="Arial"/>
                <a:sym typeface="Arial"/>
              </a:rPr>
              <a:t>partner</a:t>
            </a:r>
            <a:endParaRPr/>
          </a:p>
        </p:txBody>
      </p:sp>
      <p:sp>
        <p:nvSpPr>
          <p:cNvPr id="214" name="Google Shape;214;g1ad488b6a67_3_310"/>
          <p:cNvSpPr txBox="1"/>
          <p:nvPr/>
        </p:nvSpPr>
        <p:spPr>
          <a:xfrm>
            <a:off x="10048896" y="4555084"/>
            <a:ext cx="1527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Shock absorbing time</a:t>
            </a:r>
            <a:endParaRPr/>
          </a:p>
        </p:txBody>
      </p:sp>
      <p:sp>
        <p:nvSpPr>
          <p:cNvPr id="215" name="Google Shape;215;g1ad488b6a67_3_310"/>
          <p:cNvSpPr txBox="1"/>
          <p:nvPr/>
        </p:nvSpPr>
        <p:spPr>
          <a:xfrm>
            <a:off x="8523232" y="2829115"/>
            <a:ext cx="1481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4-Wheeler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ad488b6a67_3_3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Our service Differentiation</a:t>
            </a:r>
            <a:endParaRPr/>
          </a:p>
        </p:txBody>
      </p:sp>
      <p:sp>
        <p:nvSpPr>
          <p:cNvPr id="221" name="Google Shape;221;g1ad488b6a67_3_3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 Quickest possible delivery.               2) Select from your trusted stores.</a:t>
            </a:r>
            <a:endParaRPr/>
          </a:p>
        </p:txBody>
      </p:sp>
      <p:sp>
        <p:nvSpPr>
          <p:cNvPr id="222" name="Google Shape;222;g1ad488b6a67_3_3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pic>
        <p:nvPicPr>
          <p:cNvPr id="223" name="Google Shape;223;g1ad488b6a67_3_341"/>
          <p:cNvPicPr preferRelativeResize="0"/>
          <p:nvPr/>
        </p:nvPicPr>
        <p:blipFill rotWithShape="1">
          <a:blip r:embed="rId3">
            <a:alphaModFix/>
          </a:blip>
          <a:srcRect b="0" l="0" r="0" t="0"/>
          <a:stretch/>
        </p:blipFill>
        <p:spPr>
          <a:xfrm>
            <a:off x="553074" y="2576004"/>
            <a:ext cx="5261317" cy="2972717"/>
          </a:xfrm>
          <a:prstGeom prst="rect">
            <a:avLst/>
          </a:prstGeom>
          <a:noFill/>
          <a:ln>
            <a:noFill/>
          </a:ln>
        </p:spPr>
      </p:pic>
      <p:pic>
        <p:nvPicPr>
          <p:cNvPr id="224" name="Google Shape;224;g1ad488b6a67_3_341"/>
          <p:cNvPicPr preferRelativeResize="0"/>
          <p:nvPr/>
        </p:nvPicPr>
        <p:blipFill rotWithShape="1">
          <a:blip r:embed="rId4">
            <a:alphaModFix/>
          </a:blip>
          <a:srcRect b="0" l="0" r="0" t="0"/>
          <a:stretch/>
        </p:blipFill>
        <p:spPr>
          <a:xfrm>
            <a:off x="6799641" y="2415211"/>
            <a:ext cx="4201295" cy="29727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ad488b6a67_3_349"/>
          <p:cNvSpPr txBox="1"/>
          <p:nvPr>
            <p:ph type="title"/>
          </p:nvPr>
        </p:nvSpPr>
        <p:spPr>
          <a:xfrm>
            <a:off x="836251" y="69749"/>
            <a:ext cx="10515600" cy="1122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Roadmap</a:t>
            </a:r>
            <a:endParaRPr/>
          </a:p>
        </p:txBody>
      </p:sp>
      <p:grpSp>
        <p:nvGrpSpPr>
          <p:cNvPr id="231" name="Google Shape;231;g1ad488b6a67_3_349"/>
          <p:cNvGrpSpPr/>
          <p:nvPr/>
        </p:nvGrpSpPr>
        <p:grpSpPr>
          <a:xfrm>
            <a:off x="1588" y="1371622"/>
            <a:ext cx="8609435" cy="5494511"/>
            <a:chOff x="0" y="1371600"/>
            <a:chExt cx="8661403" cy="5527677"/>
          </a:xfrm>
        </p:grpSpPr>
        <p:sp>
          <p:nvSpPr>
            <p:cNvPr id="232" name="Google Shape;232;g1ad488b6a67_3_349"/>
            <p:cNvSpPr/>
            <p:nvPr/>
          </p:nvSpPr>
          <p:spPr>
            <a:xfrm>
              <a:off x="0" y="1371600"/>
              <a:ext cx="8661403" cy="5527677"/>
            </a:xfrm>
            <a:custGeom>
              <a:rect b="b" l="l" r="r" t="t"/>
              <a:pathLst>
                <a:path extrusionOk="0" h="2178" w="3414">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g1ad488b6a67_3_349"/>
            <p:cNvSpPr/>
            <p:nvPr/>
          </p:nvSpPr>
          <p:spPr>
            <a:xfrm>
              <a:off x="0" y="1452563"/>
              <a:ext cx="8556626" cy="5446714"/>
            </a:xfrm>
            <a:custGeom>
              <a:rect b="b" l="l" r="r" t="t"/>
              <a:pathLst>
                <a:path extrusionOk="0" h="2146" w="3373">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g1ad488b6a67_3_349"/>
            <p:cNvSpPr/>
            <p:nvPr/>
          </p:nvSpPr>
          <p:spPr>
            <a:xfrm>
              <a:off x="0" y="1825625"/>
              <a:ext cx="5667373" cy="5073652"/>
            </a:xfrm>
            <a:custGeom>
              <a:rect b="b" l="l" r="r" t="t"/>
              <a:pathLst>
                <a:path extrusionOk="0" h="1999" w="2234">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g1ad488b6a67_3_349"/>
            <p:cNvSpPr/>
            <p:nvPr/>
          </p:nvSpPr>
          <p:spPr>
            <a:xfrm>
              <a:off x="968375" y="3740150"/>
              <a:ext cx="146050" cy="474663"/>
            </a:xfrm>
            <a:custGeom>
              <a:rect b="b" l="l" r="r" t="t"/>
              <a:pathLst>
                <a:path extrusionOk="0" h="187" w="5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g1ad488b6a67_3_349"/>
            <p:cNvSpPr/>
            <p:nvPr/>
          </p:nvSpPr>
          <p:spPr>
            <a:xfrm>
              <a:off x="1119188" y="3303588"/>
              <a:ext cx="454025" cy="268288"/>
            </a:xfrm>
            <a:custGeom>
              <a:rect b="b" l="l" r="r" t="t"/>
              <a:pathLst>
                <a:path extrusionOk="0" h="106" w="179">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g1ad488b6a67_3_349"/>
            <p:cNvSpPr/>
            <p:nvPr/>
          </p:nvSpPr>
          <p:spPr>
            <a:xfrm>
              <a:off x="438150" y="1652588"/>
              <a:ext cx="257175" cy="38100"/>
            </a:xfrm>
            <a:custGeom>
              <a:rect b="b" l="l" r="r" t="t"/>
              <a:pathLst>
                <a:path extrusionOk="0" h="15" w="101">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g1ad488b6a67_3_349"/>
            <p:cNvSpPr/>
            <p:nvPr/>
          </p:nvSpPr>
          <p:spPr>
            <a:xfrm>
              <a:off x="809625" y="1663700"/>
              <a:ext cx="280988" cy="50800"/>
            </a:xfrm>
            <a:custGeom>
              <a:rect b="b" l="l" r="r" t="t"/>
              <a:pathLst>
                <a:path extrusionOk="0" h="20" w="111">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g1ad488b6a67_3_349"/>
            <p:cNvSpPr/>
            <p:nvPr/>
          </p:nvSpPr>
          <p:spPr>
            <a:xfrm>
              <a:off x="1827213" y="3049588"/>
              <a:ext cx="449263" cy="177800"/>
            </a:xfrm>
            <a:custGeom>
              <a:rect b="b" l="l" r="r" t="t"/>
              <a:pathLst>
                <a:path extrusionOk="0" h="70" w="177">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g1ad488b6a67_3_349"/>
            <p:cNvSpPr/>
            <p:nvPr/>
          </p:nvSpPr>
          <p:spPr>
            <a:xfrm>
              <a:off x="1277938" y="4346575"/>
              <a:ext cx="503238" cy="238125"/>
            </a:xfrm>
            <a:custGeom>
              <a:rect b="b" l="l" r="r" t="t"/>
              <a:pathLst>
                <a:path extrusionOk="0" h="94" w="198">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g1ad488b6a67_3_349"/>
            <p:cNvSpPr/>
            <p:nvPr/>
          </p:nvSpPr>
          <p:spPr>
            <a:xfrm>
              <a:off x="1735138" y="1722438"/>
              <a:ext cx="373063" cy="80963"/>
            </a:xfrm>
            <a:custGeom>
              <a:rect b="b" l="l" r="r" t="t"/>
              <a:pathLst>
                <a:path extrusionOk="0" h="32" w="147">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g1ad488b6a67_3_349"/>
            <p:cNvSpPr/>
            <p:nvPr/>
          </p:nvSpPr>
          <p:spPr>
            <a:xfrm>
              <a:off x="1208088" y="1685925"/>
              <a:ext cx="411163" cy="61913"/>
            </a:xfrm>
            <a:custGeom>
              <a:rect b="b" l="l" r="r" t="t"/>
              <a:pathLst>
                <a:path extrusionOk="0" h="24" w="162">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g1ad488b6a67_3_349"/>
            <p:cNvSpPr/>
            <p:nvPr/>
          </p:nvSpPr>
          <p:spPr>
            <a:xfrm>
              <a:off x="2217738" y="1785938"/>
              <a:ext cx="438150" cy="136525"/>
            </a:xfrm>
            <a:custGeom>
              <a:rect b="b" l="l" r="r" t="t"/>
              <a:pathLst>
                <a:path extrusionOk="0" h="54" w="173">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g1ad488b6a67_3_349"/>
            <p:cNvSpPr/>
            <p:nvPr/>
          </p:nvSpPr>
          <p:spPr>
            <a:xfrm>
              <a:off x="2473325" y="2813050"/>
              <a:ext cx="403225" cy="200025"/>
            </a:xfrm>
            <a:custGeom>
              <a:rect b="b" l="l" r="r" t="t"/>
              <a:pathLst>
                <a:path extrusionOk="0" h="79" w="15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g1ad488b6a67_3_349"/>
            <p:cNvSpPr/>
            <p:nvPr/>
          </p:nvSpPr>
          <p:spPr>
            <a:xfrm>
              <a:off x="2989263" y="2419350"/>
              <a:ext cx="255588" cy="315913"/>
            </a:xfrm>
            <a:custGeom>
              <a:rect b="b" l="l" r="r" t="t"/>
              <a:pathLst>
                <a:path extrusionOk="0" h="124" w="101">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g1ad488b6a67_3_349"/>
            <p:cNvSpPr/>
            <p:nvPr/>
          </p:nvSpPr>
          <p:spPr>
            <a:xfrm>
              <a:off x="2819400" y="1943100"/>
              <a:ext cx="374650" cy="260350"/>
            </a:xfrm>
            <a:custGeom>
              <a:rect b="b" l="l" r="r" t="t"/>
              <a:pathLst>
                <a:path extrusionOk="0" h="103" w="148">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g1ad488b6a67_3_349"/>
            <p:cNvSpPr/>
            <p:nvPr/>
          </p:nvSpPr>
          <p:spPr>
            <a:xfrm>
              <a:off x="6872288" y="5983288"/>
              <a:ext cx="258763" cy="508000"/>
            </a:xfrm>
            <a:custGeom>
              <a:rect b="b" l="l" r="r" t="t"/>
              <a:pathLst>
                <a:path extrusionOk="0" h="200" w="102">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g1ad488b6a67_3_349"/>
            <p:cNvSpPr/>
            <p:nvPr/>
          </p:nvSpPr>
          <p:spPr>
            <a:xfrm>
              <a:off x="6129338" y="5287963"/>
              <a:ext cx="469900" cy="344488"/>
            </a:xfrm>
            <a:custGeom>
              <a:rect b="b" l="l" r="r" t="t"/>
              <a:pathLst>
                <a:path extrusionOk="0" h="136" w="185">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g1ad488b6a67_3_349"/>
            <p:cNvSpPr/>
            <p:nvPr/>
          </p:nvSpPr>
          <p:spPr>
            <a:xfrm>
              <a:off x="5167313" y="4927600"/>
              <a:ext cx="515938" cy="220663"/>
            </a:xfrm>
            <a:custGeom>
              <a:rect b="b" l="l" r="r" t="t"/>
              <a:pathLst>
                <a:path extrusionOk="0" h="87" w="203">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g1ad488b6a67_3_349"/>
            <p:cNvSpPr/>
            <p:nvPr/>
          </p:nvSpPr>
          <p:spPr>
            <a:xfrm>
              <a:off x="4157663" y="4740275"/>
              <a:ext cx="520700" cy="136525"/>
            </a:xfrm>
            <a:custGeom>
              <a:rect b="b" l="l" r="r" t="t"/>
              <a:pathLst>
                <a:path extrusionOk="0" h="54" w="205">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g1ad488b6a67_3_349"/>
            <p:cNvSpPr/>
            <p:nvPr/>
          </p:nvSpPr>
          <p:spPr>
            <a:xfrm>
              <a:off x="3127375" y="4656138"/>
              <a:ext cx="520700" cy="93663"/>
            </a:xfrm>
            <a:custGeom>
              <a:rect b="b" l="l" r="r" t="t"/>
              <a:pathLst>
                <a:path extrusionOk="0" h="59" w="328">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g1ad488b6a67_3_349"/>
            <p:cNvSpPr/>
            <p:nvPr/>
          </p:nvSpPr>
          <p:spPr>
            <a:xfrm>
              <a:off x="2098675" y="4594225"/>
              <a:ext cx="519113" cy="82550"/>
            </a:xfrm>
            <a:custGeom>
              <a:rect b="b" l="l" r="r" t="t"/>
              <a:pathLst>
                <a:path extrusionOk="0" h="32" w="205">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g1ad488b6a67_3_349"/>
            <p:cNvSpPr/>
            <p:nvPr/>
          </p:nvSpPr>
          <p:spPr>
            <a:xfrm>
              <a:off x="84138" y="1643063"/>
              <a:ext cx="165100" cy="34925"/>
            </a:xfrm>
            <a:custGeom>
              <a:rect b="b" l="l" r="r" t="t"/>
              <a:pathLst>
                <a:path extrusionOk="0" h="14" w="65">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g1ad488b6a67_3_349"/>
            <p:cNvSpPr/>
            <p:nvPr/>
          </p:nvSpPr>
          <p:spPr>
            <a:xfrm>
              <a:off x="3673475" y="2201863"/>
              <a:ext cx="109538" cy="204788"/>
            </a:xfrm>
            <a:custGeom>
              <a:rect b="b" l="l" r="r" t="t"/>
              <a:pathLst>
                <a:path extrusionOk="0" h="81" w="43">
                  <a:moveTo>
                    <a:pt x="43" y="81"/>
                  </a:moveTo>
                  <a:cubicBezTo>
                    <a:pt x="39" y="63"/>
                    <a:pt x="32" y="47"/>
                    <a:pt x="24" y="31"/>
                  </a:cubicBezTo>
                  <a:cubicBezTo>
                    <a:pt x="18" y="20"/>
                    <a:pt x="8" y="10"/>
                    <a:pt x="0"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 name="Google Shape;255;g1ad488b6a67_3_349"/>
          <p:cNvGrpSpPr/>
          <p:nvPr/>
        </p:nvGrpSpPr>
        <p:grpSpPr>
          <a:xfrm>
            <a:off x="3399207" y="1316319"/>
            <a:ext cx="1237829" cy="1774758"/>
            <a:chOff x="6285502" y="4056637"/>
            <a:chExt cx="1361599" cy="1952214"/>
          </a:xfrm>
        </p:grpSpPr>
        <p:grpSp>
          <p:nvGrpSpPr>
            <p:cNvPr id="256" name="Google Shape;256;g1ad488b6a67_3_349"/>
            <p:cNvGrpSpPr/>
            <p:nvPr/>
          </p:nvGrpSpPr>
          <p:grpSpPr>
            <a:xfrm>
              <a:off x="6285502" y="4056637"/>
              <a:ext cx="1361599" cy="1952214"/>
              <a:chOff x="5808896" y="2272306"/>
              <a:chExt cx="1993556" cy="2858293"/>
            </a:xfrm>
          </p:grpSpPr>
          <p:sp>
            <p:nvSpPr>
              <p:cNvPr id="257" name="Google Shape;257;g1ad488b6a67_3_349"/>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58" name="Google Shape;258;g1ad488b6a67_3_349"/>
              <p:cNvGrpSpPr/>
              <p:nvPr/>
            </p:nvGrpSpPr>
            <p:grpSpPr>
              <a:xfrm>
                <a:off x="5808896" y="2272306"/>
                <a:ext cx="1993556" cy="1989368"/>
                <a:chOff x="8140701" y="1890712"/>
                <a:chExt cx="1511300" cy="1508125"/>
              </a:xfrm>
            </p:grpSpPr>
            <p:sp>
              <p:nvSpPr>
                <p:cNvPr id="259" name="Google Shape;259;g1ad488b6a67_3_349"/>
                <p:cNvSpPr/>
                <p:nvPr/>
              </p:nvSpPr>
              <p:spPr>
                <a:xfrm>
                  <a:off x="8140701" y="1890712"/>
                  <a:ext cx="1511300" cy="1508125"/>
                </a:xfrm>
                <a:custGeom>
                  <a:rect b="b" l="l" r="r" t="t"/>
                  <a:pathLst>
                    <a:path extrusionOk="0" h="401" w="402">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g1ad488b6a67_3_349"/>
                <p:cNvSpPr/>
                <p:nvPr/>
              </p:nvSpPr>
              <p:spPr>
                <a:xfrm>
                  <a:off x="8283576" y="2033588"/>
                  <a:ext cx="1225550" cy="1227138"/>
                </a:xfrm>
                <a:custGeom>
                  <a:rect b="b" l="l" r="r" t="t"/>
                  <a:pathLst>
                    <a:path extrusionOk="0" h="326" w="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61" name="Google Shape;261;g1ad488b6a67_3_349"/>
            <p:cNvSpPr txBox="1"/>
            <p:nvPr/>
          </p:nvSpPr>
          <p:spPr>
            <a:xfrm>
              <a:off x="6371735" y="4617641"/>
              <a:ext cx="1189200" cy="304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1</a:t>
              </a:r>
              <a:endParaRPr/>
            </a:p>
          </p:txBody>
        </p:sp>
      </p:grpSp>
      <p:grpSp>
        <p:nvGrpSpPr>
          <p:cNvPr id="262" name="Google Shape;262;g1ad488b6a67_3_349"/>
          <p:cNvGrpSpPr/>
          <p:nvPr/>
        </p:nvGrpSpPr>
        <p:grpSpPr>
          <a:xfrm>
            <a:off x="7738598" y="3961780"/>
            <a:ext cx="1812288" cy="2598397"/>
            <a:chOff x="6285502" y="4056637"/>
            <a:chExt cx="1361599" cy="1952214"/>
          </a:xfrm>
        </p:grpSpPr>
        <p:grpSp>
          <p:nvGrpSpPr>
            <p:cNvPr id="263" name="Google Shape;263;g1ad488b6a67_3_349"/>
            <p:cNvGrpSpPr/>
            <p:nvPr/>
          </p:nvGrpSpPr>
          <p:grpSpPr>
            <a:xfrm>
              <a:off x="6285502" y="4056637"/>
              <a:ext cx="1361599" cy="1952214"/>
              <a:chOff x="5808896" y="2272306"/>
              <a:chExt cx="1993556" cy="2858293"/>
            </a:xfrm>
          </p:grpSpPr>
          <p:sp>
            <p:nvSpPr>
              <p:cNvPr id="264" name="Google Shape;264;g1ad488b6a67_3_349"/>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65" name="Google Shape;265;g1ad488b6a67_3_349"/>
              <p:cNvGrpSpPr/>
              <p:nvPr/>
            </p:nvGrpSpPr>
            <p:grpSpPr>
              <a:xfrm>
                <a:off x="5808896" y="2272306"/>
                <a:ext cx="1993556" cy="1989368"/>
                <a:chOff x="8140701" y="1890712"/>
                <a:chExt cx="1511300" cy="1508125"/>
              </a:xfrm>
            </p:grpSpPr>
            <p:sp>
              <p:nvSpPr>
                <p:cNvPr id="266" name="Google Shape;266;g1ad488b6a67_3_349"/>
                <p:cNvSpPr/>
                <p:nvPr/>
              </p:nvSpPr>
              <p:spPr>
                <a:xfrm>
                  <a:off x="8140701" y="1890712"/>
                  <a:ext cx="1511300" cy="1508125"/>
                </a:xfrm>
                <a:custGeom>
                  <a:rect b="b" l="l" r="r" t="t"/>
                  <a:pathLst>
                    <a:path extrusionOk="0" h="401" w="402">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g1ad488b6a67_3_349"/>
                <p:cNvSpPr/>
                <p:nvPr/>
              </p:nvSpPr>
              <p:spPr>
                <a:xfrm>
                  <a:off x="8283576" y="2033588"/>
                  <a:ext cx="1225550" cy="1227138"/>
                </a:xfrm>
                <a:custGeom>
                  <a:rect b="b" l="l" r="r" t="t"/>
                  <a:pathLst>
                    <a:path extrusionOk="0" h="326" w="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68" name="Google Shape;268;g1ad488b6a67_3_349"/>
            <p:cNvSpPr txBox="1"/>
            <p:nvPr/>
          </p:nvSpPr>
          <p:spPr>
            <a:xfrm>
              <a:off x="6371735" y="4631248"/>
              <a:ext cx="1189200" cy="277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grpSp>
      <p:grpSp>
        <p:nvGrpSpPr>
          <p:cNvPr id="269" name="Google Shape;269;g1ad488b6a67_3_349"/>
          <p:cNvGrpSpPr/>
          <p:nvPr/>
        </p:nvGrpSpPr>
        <p:grpSpPr>
          <a:xfrm>
            <a:off x="1980247" y="3276499"/>
            <a:ext cx="1647534" cy="2362179"/>
            <a:chOff x="6285502" y="4056637"/>
            <a:chExt cx="1361599" cy="1952214"/>
          </a:xfrm>
        </p:grpSpPr>
        <p:grpSp>
          <p:nvGrpSpPr>
            <p:cNvPr id="270" name="Google Shape;270;g1ad488b6a67_3_349"/>
            <p:cNvGrpSpPr/>
            <p:nvPr/>
          </p:nvGrpSpPr>
          <p:grpSpPr>
            <a:xfrm>
              <a:off x="6285502" y="4056637"/>
              <a:ext cx="1361599" cy="1952214"/>
              <a:chOff x="5808896" y="2272306"/>
              <a:chExt cx="1993556" cy="2858293"/>
            </a:xfrm>
          </p:grpSpPr>
          <p:sp>
            <p:nvSpPr>
              <p:cNvPr id="271" name="Google Shape;271;g1ad488b6a67_3_349"/>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72" name="Google Shape;272;g1ad488b6a67_3_349"/>
              <p:cNvGrpSpPr/>
              <p:nvPr/>
            </p:nvGrpSpPr>
            <p:grpSpPr>
              <a:xfrm>
                <a:off x="5808896" y="2272306"/>
                <a:ext cx="1993556" cy="1989368"/>
                <a:chOff x="8140701" y="1890712"/>
                <a:chExt cx="1511300" cy="1508125"/>
              </a:xfrm>
            </p:grpSpPr>
            <p:sp>
              <p:nvSpPr>
                <p:cNvPr id="273" name="Google Shape;273;g1ad488b6a67_3_349"/>
                <p:cNvSpPr/>
                <p:nvPr/>
              </p:nvSpPr>
              <p:spPr>
                <a:xfrm>
                  <a:off x="8140701" y="1890712"/>
                  <a:ext cx="1511300" cy="1508125"/>
                </a:xfrm>
                <a:custGeom>
                  <a:rect b="b" l="l" r="r" t="t"/>
                  <a:pathLst>
                    <a:path extrusionOk="0" h="401" w="402">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g1ad488b6a67_3_349"/>
                <p:cNvSpPr/>
                <p:nvPr/>
              </p:nvSpPr>
              <p:spPr>
                <a:xfrm>
                  <a:off x="8283576" y="2033588"/>
                  <a:ext cx="1225550" cy="1227138"/>
                </a:xfrm>
                <a:custGeom>
                  <a:rect b="b" l="l" r="r" t="t"/>
                  <a:pathLst>
                    <a:path extrusionOk="0" h="326" w="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5" name="Google Shape;275;g1ad488b6a67_3_349"/>
            <p:cNvSpPr txBox="1"/>
            <p:nvPr/>
          </p:nvSpPr>
          <p:spPr>
            <a:xfrm>
              <a:off x="6371735" y="4630092"/>
              <a:ext cx="1189200" cy="279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2</a:t>
              </a:r>
              <a:endParaRPr/>
            </a:p>
          </p:txBody>
        </p:sp>
      </p:grpSp>
      <p:grpSp>
        <p:nvGrpSpPr>
          <p:cNvPr id="276" name="Google Shape;276;g1ad488b6a67_3_349"/>
          <p:cNvGrpSpPr/>
          <p:nvPr/>
        </p:nvGrpSpPr>
        <p:grpSpPr>
          <a:xfrm>
            <a:off x="1392415" y="5455623"/>
            <a:ext cx="4013486" cy="787631"/>
            <a:chOff x="4027695" y="1669969"/>
            <a:chExt cx="1722600" cy="787631"/>
          </a:xfrm>
        </p:grpSpPr>
        <p:sp>
          <p:nvSpPr>
            <p:cNvPr id="277" name="Google Shape;277;g1ad488b6a67_3_349"/>
            <p:cNvSpPr txBox="1"/>
            <p:nvPr/>
          </p:nvSpPr>
          <p:spPr>
            <a:xfrm>
              <a:off x="4027695" y="2057400"/>
              <a:ext cx="1708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Cold chain products</a:t>
              </a:r>
              <a:endParaRPr/>
            </a:p>
          </p:txBody>
        </p:sp>
        <p:sp>
          <p:nvSpPr>
            <p:cNvPr id="278" name="Google Shape;278;g1ad488b6a67_3_349"/>
            <p:cNvSpPr txBox="1"/>
            <p:nvPr/>
          </p:nvSpPr>
          <p:spPr>
            <a:xfrm>
              <a:off x="4027695" y="1669969"/>
              <a:ext cx="1722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Phase 2</a:t>
              </a:r>
              <a:endParaRPr/>
            </a:p>
          </p:txBody>
        </p:sp>
      </p:grpSp>
      <p:grpSp>
        <p:nvGrpSpPr>
          <p:cNvPr id="279" name="Google Shape;279;g1ad488b6a67_3_349"/>
          <p:cNvGrpSpPr/>
          <p:nvPr/>
        </p:nvGrpSpPr>
        <p:grpSpPr>
          <a:xfrm>
            <a:off x="8832115" y="5429962"/>
            <a:ext cx="3359759" cy="1095431"/>
            <a:chOff x="4027695" y="1669969"/>
            <a:chExt cx="1722600" cy="1095431"/>
          </a:xfrm>
        </p:grpSpPr>
        <p:sp>
          <p:nvSpPr>
            <p:cNvPr id="280" name="Google Shape;280;g1ad488b6a67_3_349"/>
            <p:cNvSpPr txBox="1"/>
            <p:nvPr/>
          </p:nvSpPr>
          <p:spPr>
            <a:xfrm>
              <a:off x="4027695" y="2057400"/>
              <a:ext cx="172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Medical store aggregation</a:t>
              </a:r>
              <a:endParaRPr/>
            </a:p>
          </p:txBody>
        </p:sp>
        <p:sp>
          <p:nvSpPr>
            <p:cNvPr id="281" name="Google Shape;281;g1ad488b6a67_3_349"/>
            <p:cNvSpPr txBox="1"/>
            <p:nvPr/>
          </p:nvSpPr>
          <p:spPr>
            <a:xfrm>
              <a:off x="4027695" y="1669969"/>
              <a:ext cx="1722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Phase 3</a:t>
              </a:r>
              <a:endParaRPr/>
            </a:p>
          </p:txBody>
        </p:sp>
      </p:grpSp>
      <p:grpSp>
        <p:nvGrpSpPr>
          <p:cNvPr id="282" name="Google Shape;282;g1ad488b6a67_3_349"/>
          <p:cNvGrpSpPr/>
          <p:nvPr/>
        </p:nvGrpSpPr>
        <p:grpSpPr>
          <a:xfrm>
            <a:off x="4782459" y="1492135"/>
            <a:ext cx="4013486" cy="787631"/>
            <a:chOff x="4027695" y="1669969"/>
            <a:chExt cx="1722600" cy="787631"/>
          </a:xfrm>
        </p:grpSpPr>
        <p:sp>
          <p:nvSpPr>
            <p:cNvPr id="283" name="Google Shape;283;g1ad488b6a67_3_349"/>
            <p:cNvSpPr txBox="1"/>
            <p:nvPr/>
          </p:nvSpPr>
          <p:spPr>
            <a:xfrm>
              <a:off x="4027695" y="2057400"/>
              <a:ext cx="1708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Grocery store aggregation.</a:t>
              </a:r>
              <a:endParaRPr b="1" sz="2000">
                <a:solidFill>
                  <a:schemeClr val="dk1"/>
                </a:solidFill>
                <a:latin typeface="Calibri"/>
                <a:ea typeface="Calibri"/>
                <a:cs typeface="Calibri"/>
                <a:sym typeface="Calibri"/>
              </a:endParaRPr>
            </a:p>
          </p:txBody>
        </p:sp>
        <p:sp>
          <p:nvSpPr>
            <p:cNvPr id="284" name="Google Shape;284;g1ad488b6a67_3_349"/>
            <p:cNvSpPr txBox="1"/>
            <p:nvPr/>
          </p:nvSpPr>
          <p:spPr>
            <a:xfrm>
              <a:off x="4027695" y="1669969"/>
              <a:ext cx="1722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Phase 1</a:t>
              </a:r>
              <a:endParaRPr/>
            </a:p>
          </p:txBody>
        </p:sp>
      </p:grpSp>
      <p:sp>
        <p:nvSpPr>
          <p:cNvPr id="285" name="Google Shape;285;g1ad488b6a67_3_3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g1b115cd15bf_0_0"/>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91" name="Google Shape;291;g1b115cd15bf_0_0"/>
          <p:cNvSpPr txBox="1"/>
          <p:nvPr>
            <p:ph type="title"/>
          </p:nvPr>
        </p:nvSpPr>
        <p:spPr>
          <a:xfrm>
            <a:off x="6513788" y="365125"/>
            <a:ext cx="4839900" cy="180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Strategy</a:t>
            </a:r>
            <a:endParaRPr b="1">
              <a:latin typeface="Times New Roman"/>
              <a:ea typeface="Times New Roman"/>
              <a:cs typeface="Times New Roman"/>
              <a:sym typeface="Times New Roman"/>
            </a:endParaRPr>
          </a:p>
        </p:txBody>
      </p:sp>
      <p:sp>
        <p:nvSpPr>
          <p:cNvPr id="292" name="Google Shape;292;g1b115cd15bf_0_0"/>
          <p:cNvSpPr txBox="1"/>
          <p:nvPr>
            <p:ph idx="1" type="body"/>
          </p:nvPr>
        </p:nvSpPr>
        <p:spPr>
          <a:xfrm>
            <a:off x="6513788" y="2333297"/>
            <a:ext cx="4839900" cy="3843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00"/>
              <a:buChar char="•"/>
            </a:pPr>
            <a:r>
              <a:rPr lang="en-US">
                <a:latin typeface="Arial"/>
                <a:ea typeface="Arial"/>
                <a:cs typeface="Arial"/>
                <a:sym typeface="Arial"/>
              </a:rPr>
              <a:t>Tag Line - ‘</a:t>
            </a:r>
            <a:r>
              <a:rPr b="1" lang="en-US">
                <a:latin typeface="Arial"/>
                <a:ea typeface="Arial"/>
                <a:cs typeface="Arial"/>
                <a:sym typeface="Arial"/>
              </a:rPr>
              <a:t>Passion for life’</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Covid 19 ‘</a:t>
            </a:r>
            <a:r>
              <a:rPr b="1" lang="en-US">
                <a:latin typeface="Arial"/>
                <a:ea typeface="Arial"/>
                <a:cs typeface="Arial"/>
                <a:sym typeface="Arial"/>
              </a:rPr>
              <a:t>Newsjacking’</a:t>
            </a:r>
            <a:r>
              <a:rPr lang="en-US">
                <a:latin typeface="Arial"/>
                <a:ea typeface="Arial"/>
                <a:cs typeface="Arial"/>
                <a:sym typeface="Arial"/>
              </a:rPr>
              <a:t> </a:t>
            </a:r>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Porter’s 5 forces</a:t>
            </a:r>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SWOT Analysis</a:t>
            </a:r>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VRIN Test</a:t>
            </a:r>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Balance Score card</a:t>
            </a:r>
            <a:endParaRPr/>
          </a:p>
          <a:p>
            <a:pPr indent="-228600" lvl="0" marL="228600" rtl="0" algn="l">
              <a:lnSpc>
                <a:spcPct val="90000"/>
              </a:lnSpc>
              <a:spcBef>
                <a:spcPts val="1000"/>
              </a:spcBef>
              <a:spcAft>
                <a:spcPts val="0"/>
              </a:spcAft>
              <a:buClr>
                <a:schemeClr val="dk1"/>
              </a:buClr>
              <a:buSzPts val="1400"/>
              <a:buChar char="•"/>
            </a:pPr>
            <a:r>
              <a:rPr lang="en-US">
                <a:latin typeface="Arial"/>
                <a:ea typeface="Arial"/>
                <a:cs typeface="Arial"/>
                <a:sym typeface="Arial"/>
              </a:rPr>
              <a:t>PESTEL Analysis</a:t>
            </a:r>
            <a:endParaRPr/>
          </a:p>
        </p:txBody>
      </p:sp>
      <p:sp>
        <p:nvSpPr>
          <p:cNvPr id="293" name="Google Shape;293;g1b115cd15bf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Sonal </a:t>
            </a:r>
            <a:fld id="{00000000-1234-1234-1234-123412341234}" type="slidenum">
              <a:rPr lang="en-US"/>
              <a:t>‹#›</a:t>
            </a:fld>
            <a:endParaRPr/>
          </a:p>
        </p:txBody>
      </p:sp>
      <p:pic>
        <p:nvPicPr>
          <p:cNvPr descr="One in a crowd" id="294" name="Google Shape;294;g1b115cd15bf_0_0"/>
          <p:cNvPicPr preferRelativeResize="0"/>
          <p:nvPr/>
        </p:nvPicPr>
        <p:blipFill rotWithShape="1">
          <a:blip r:embed="rId3">
            <a:alphaModFix/>
          </a:blip>
          <a:srcRect b="0" l="20650" r="12455" t="0"/>
          <a:stretch/>
        </p:blipFill>
        <p:spPr>
          <a:xfrm>
            <a:off x="20" y="10"/>
            <a:ext cx="6116569" cy="6862123"/>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2021-10-25T05:48:54Z</dcterms:created>
  <dc:creator>Sonal Pande</dc:creator>
</cp:coreProperties>
</file>